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CB207F-8760-4FE8-900D-4FCB85408C76}">
  <a:tblStyle styleId="{B0CB207F-8760-4FE8-900D-4FCB85408C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55cc4d76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55cc4d76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55cc4d76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55cc4d76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5cc4d76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5cc4d76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5cc4d76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5cc4d76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55cc4d76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55cc4d76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55cc4d76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55cc4d76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5cc4d76b_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5cc4d76b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55cc4d76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55cc4d76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55cc4d76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55cc4d76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55cc4d76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55cc4d76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55cc4d76b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55cc4d76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5cc4d76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5cc4d76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5cc4d76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5cc4d76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5cc4d76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55cc4d76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5cc4d76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5cc4d76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55cc4d76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55cc4d76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55cc4d76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55cc4d76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55cc4d76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55cc4d76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55cc4d76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55cc4d76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5cc4d76b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5cc4d76b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55e509e2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55e509e2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55cc4d76b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55cc4d76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58c6a8f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558c6a8f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55cc4d7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55cc4d7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55cc4d76b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55cc4d76b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55cc4d76b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55cc4d76b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55e509e2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55e509e2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55cc4d7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55cc4d7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55cc4d76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55cc4d7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55cc4d76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55cc4d76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55cc4d76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55cc4d76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55cc4d76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55cc4d76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55cc4d7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55cc4d7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www.youtube.com/watch?v=XoogKYPvMEI&amp;feature=youtu.be" TargetMode="Externa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018400"/>
            <a:ext cx="85206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a:t>Segmentation of Overlapping Cervical Cells by Joint Level Set Method</a:t>
            </a:r>
            <a:endParaRPr sz="3600"/>
          </a:p>
        </p:txBody>
      </p:sp>
      <p:sp>
        <p:nvSpPr>
          <p:cNvPr id="55" name="Google Shape;55;p13"/>
          <p:cNvSpPr txBox="1">
            <a:spLocks noGrp="1"/>
          </p:cNvSpPr>
          <p:nvPr>
            <p:ph type="subTitle" idx="1"/>
          </p:nvPr>
        </p:nvSpPr>
        <p:spPr>
          <a:xfrm>
            <a:off x="311675" y="35700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t>ECE 435 Medical Image Processing</a:t>
            </a:r>
            <a:endParaRPr sz="1800"/>
          </a:p>
          <a:p>
            <a:pPr marL="0" lvl="0" indent="0" algn="ctr" rtl="0">
              <a:spcBef>
                <a:spcPts val="0"/>
              </a:spcBef>
              <a:spcAft>
                <a:spcPts val="0"/>
              </a:spcAft>
              <a:buNone/>
            </a:pPr>
            <a:r>
              <a:rPr lang="en-GB" sz="1800"/>
              <a:t>Brian Pattie, Yiping Wang</a:t>
            </a:r>
            <a:endParaRPr sz="1800"/>
          </a:p>
          <a:p>
            <a:pPr marL="0" lvl="0" indent="0" algn="ctr" rtl="0">
              <a:spcBef>
                <a:spcPts val="0"/>
              </a:spcBef>
              <a:spcAft>
                <a:spcPts val="0"/>
              </a:spcAft>
              <a:buNone/>
            </a:pPr>
            <a:r>
              <a:rPr lang="en-GB" sz="1800"/>
              <a:t>2019.4.1</a:t>
            </a:r>
            <a:endParaRPr sz="1800"/>
          </a:p>
        </p:txBody>
      </p:sp>
      <p:pic>
        <p:nvPicPr>
          <p:cNvPr id="56" name="Google Shape;56;p13"/>
          <p:cNvPicPr preferRelativeResize="0"/>
          <p:nvPr/>
        </p:nvPicPr>
        <p:blipFill>
          <a:blip r:embed="rId3">
            <a:alphaModFix/>
          </a:blip>
          <a:stretch>
            <a:fillRect/>
          </a:stretch>
        </p:blipFill>
        <p:spPr>
          <a:xfrm>
            <a:off x="3885701" y="391150"/>
            <a:ext cx="470300" cy="486150"/>
          </a:xfrm>
          <a:prstGeom prst="rect">
            <a:avLst/>
          </a:prstGeom>
          <a:noFill/>
          <a:ln>
            <a:noFill/>
          </a:ln>
        </p:spPr>
      </p:pic>
      <p:cxnSp>
        <p:nvCxnSpPr>
          <p:cNvPr id="57" name="Google Shape;57;p13"/>
          <p:cNvCxnSpPr/>
          <p:nvPr/>
        </p:nvCxnSpPr>
        <p:spPr>
          <a:xfrm>
            <a:off x="4568387" y="228525"/>
            <a:ext cx="7200" cy="714600"/>
          </a:xfrm>
          <a:prstGeom prst="straightConnector1">
            <a:avLst/>
          </a:prstGeom>
          <a:noFill/>
          <a:ln w="9525" cap="flat" cmpd="sng">
            <a:solidFill>
              <a:schemeClr val="dk2"/>
            </a:solidFill>
            <a:prstDash val="solid"/>
            <a:round/>
            <a:headEnd type="none" w="med" len="med"/>
            <a:tailEnd type="none" w="med" len="med"/>
          </a:ln>
        </p:spPr>
      </p:cxnSp>
      <p:pic>
        <p:nvPicPr>
          <p:cNvPr id="58" name="Google Shape;58;p13"/>
          <p:cNvPicPr preferRelativeResize="0"/>
          <p:nvPr/>
        </p:nvPicPr>
        <p:blipFill>
          <a:blip r:embed="rId4">
            <a:alphaModFix/>
          </a:blip>
          <a:stretch>
            <a:fillRect/>
          </a:stretch>
        </p:blipFill>
        <p:spPr>
          <a:xfrm>
            <a:off x="4787999" y="224322"/>
            <a:ext cx="470300" cy="71881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Convex Hulls </a:t>
            </a:r>
            <a:r>
              <a:rPr lang="en-GB" dirty="0" smtClean="0"/>
              <a:t>– Second </a:t>
            </a:r>
            <a:r>
              <a:rPr lang="en-GB" dirty="0"/>
              <a:t>Iteration</a:t>
            </a:r>
            <a:endParaRPr dirty="0"/>
          </a:p>
        </p:txBody>
      </p:sp>
      <p:sp>
        <p:nvSpPr>
          <p:cNvPr id="139" name="Google Shape;13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140" name="Google Shape;140;p22"/>
          <p:cNvPicPr preferRelativeResize="0"/>
          <p:nvPr/>
        </p:nvPicPr>
        <p:blipFill>
          <a:blip r:embed="rId3">
            <a:alphaModFix/>
          </a:blip>
          <a:stretch>
            <a:fillRect/>
          </a:stretch>
        </p:blipFill>
        <p:spPr>
          <a:xfrm>
            <a:off x="700015" y="1170125"/>
            <a:ext cx="3320001" cy="3320001"/>
          </a:xfrm>
          <a:prstGeom prst="rect">
            <a:avLst/>
          </a:prstGeom>
          <a:noFill/>
          <a:ln>
            <a:noFill/>
          </a:ln>
        </p:spPr>
      </p:pic>
      <p:pic>
        <p:nvPicPr>
          <p:cNvPr id="141" name="Google Shape;141;p22"/>
          <p:cNvPicPr preferRelativeResize="0"/>
          <p:nvPr/>
        </p:nvPicPr>
        <p:blipFill>
          <a:blip r:embed="rId4">
            <a:alphaModFix/>
          </a:blip>
          <a:stretch>
            <a:fillRect/>
          </a:stretch>
        </p:blipFill>
        <p:spPr>
          <a:xfrm>
            <a:off x="4701600" y="1170125"/>
            <a:ext cx="3320001" cy="3320001"/>
          </a:xfrm>
          <a:prstGeom prst="rect">
            <a:avLst/>
          </a:prstGeom>
          <a:noFill/>
          <a:ln>
            <a:noFill/>
          </a:ln>
        </p:spPr>
      </p:pic>
      <p:sp>
        <p:nvSpPr>
          <p:cNvPr id="142" name="Google Shape;142;p22"/>
          <p:cNvSpPr txBox="1"/>
          <p:nvPr/>
        </p:nvSpPr>
        <p:spPr>
          <a:xfrm>
            <a:off x="714525" y="4490125"/>
            <a:ext cx="329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12: Result of Canny Edge Detection of Mean Shift Segmentation on Synthetic Image 41</a:t>
            </a:r>
            <a:endParaRPr/>
          </a:p>
        </p:txBody>
      </p:sp>
      <p:sp>
        <p:nvSpPr>
          <p:cNvPr id="143" name="Google Shape;143;p22"/>
          <p:cNvSpPr txBox="1"/>
          <p:nvPr/>
        </p:nvSpPr>
        <p:spPr>
          <a:xfrm>
            <a:off x="5112900" y="4490125"/>
            <a:ext cx="26412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13: The Second Iteration of Convex Hulls on Figure 12 </a:t>
            </a:r>
            <a:endParaRPr sz="700" i="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 Initial Pixel Assignment (Masks)</a:t>
            </a:r>
            <a:endParaRPr/>
          </a:p>
        </p:txBody>
      </p:sp>
      <p:sp>
        <p:nvSpPr>
          <p:cNvPr id="149" name="Google Shape;14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150" name="Google Shape;150;p23"/>
          <p:cNvPicPr preferRelativeResize="0"/>
          <p:nvPr/>
        </p:nvPicPr>
        <p:blipFill>
          <a:blip r:embed="rId3">
            <a:alphaModFix/>
          </a:blip>
          <a:stretch>
            <a:fillRect/>
          </a:stretch>
        </p:blipFill>
        <p:spPr>
          <a:xfrm>
            <a:off x="796200" y="1188625"/>
            <a:ext cx="3298250" cy="3298250"/>
          </a:xfrm>
          <a:prstGeom prst="rect">
            <a:avLst/>
          </a:prstGeom>
          <a:noFill/>
          <a:ln>
            <a:noFill/>
          </a:ln>
        </p:spPr>
      </p:pic>
      <p:pic>
        <p:nvPicPr>
          <p:cNvPr id="151" name="Google Shape;151;p23"/>
          <p:cNvPicPr preferRelativeResize="0"/>
          <p:nvPr/>
        </p:nvPicPr>
        <p:blipFill>
          <a:blip r:embed="rId4">
            <a:alphaModFix/>
          </a:blip>
          <a:stretch>
            <a:fillRect/>
          </a:stretch>
        </p:blipFill>
        <p:spPr>
          <a:xfrm>
            <a:off x="4829950" y="1188625"/>
            <a:ext cx="3298250" cy="3298250"/>
          </a:xfrm>
          <a:prstGeom prst="rect">
            <a:avLst/>
          </a:prstGeom>
          <a:noFill/>
          <a:ln>
            <a:noFill/>
          </a:ln>
        </p:spPr>
      </p:pic>
      <p:sp>
        <p:nvSpPr>
          <p:cNvPr id="152" name="Google Shape;152;p23"/>
          <p:cNvSpPr txBox="1"/>
          <p:nvPr/>
        </p:nvSpPr>
        <p:spPr>
          <a:xfrm>
            <a:off x="714525" y="4490125"/>
            <a:ext cx="329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14: Convex Hull image from previous slide. Pixels from the white regions will be assigned as “Cell Clump” for training the linear regression model.</a:t>
            </a:r>
            <a:endParaRPr/>
          </a:p>
        </p:txBody>
      </p:sp>
      <p:sp>
        <p:nvSpPr>
          <p:cNvPr id="153" name="Google Shape;153;p23"/>
          <p:cNvSpPr txBox="1"/>
          <p:nvPr/>
        </p:nvSpPr>
        <p:spPr>
          <a:xfrm>
            <a:off x="5112900" y="4490125"/>
            <a:ext cx="26412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15: Flipped binary image of Figure 14.  Pixels from the white regions will be assigned as “Background” for training the linear regression model.</a:t>
            </a:r>
            <a:endParaRPr sz="700" i="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 Linear Regression Model Training</a:t>
            </a:r>
            <a:endParaRPr/>
          </a:p>
        </p:txBody>
      </p:sp>
      <p:sp>
        <p:nvSpPr>
          <p:cNvPr id="159" name="Google Shape;15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pic>
        <p:nvPicPr>
          <p:cNvPr id="160" name="Google Shape;160;p24"/>
          <p:cNvPicPr preferRelativeResize="0"/>
          <p:nvPr/>
        </p:nvPicPr>
        <p:blipFill>
          <a:blip r:embed="rId3">
            <a:alphaModFix/>
          </a:blip>
          <a:stretch>
            <a:fillRect/>
          </a:stretch>
        </p:blipFill>
        <p:spPr>
          <a:xfrm>
            <a:off x="661800" y="1170125"/>
            <a:ext cx="3385075" cy="3385075"/>
          </a:xfrm>
          <a:prstGeom prst="rect">
            <a:avLst/>
          </a:prstGeom>
          <a:noFill/>
          <a:ln>
            <a:noFill/>
          </a:ln>
        </p:spPr>
      </p:pic>
      <p:pic>
        <p:nvPicPr>
          <p:cNvPr id="161" name="Google Shape;161;p24"/>
          <p:cNvPicPr preferRelativeResize="0"/>
          <p:nvPr/>
        </p:nvPicPr>
        <p:blipFill>
          <a:blip r:embed="rId4">
            <a:alphaModFix/>
          </a:blip>
          <a:stretch>
            <a:fillRect/>
          </a:stretch>
        </p:blipFill>
        <p:spPr>
          <a:xfrm>
            <a:off x="4677625" y="1187812"/>
            <a:ext cx="3349700" cy="3349700"/>
          </a:xfrm>
          <a:prstGeom prst="rect">
            <a:avLst/>
          </a:prstGeom>
          <a:noFill/>
          <a:ln>
            <a:noFill/>
          </a:ln>
        </p:spPr>
      </p:pic>
      <p:sp>
        <p:nvSpPr>
          <p:cNvPr id="162" name="Google Shape;162;p24"/>
          <p:cNvSpPr txBox="1"/>
          <p:nvPr/>
        </p:nvSpPr>
        <p:spPr>
          <a:xfrm>
            <a:off x="714525" y="4490125"/>
            <a:ext cx="329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16: Convex Hull image from Figure 14  with Original Image Pixels Overlayed.</a:t>
            </a:r>
            <a:endParaRPr/>
          </a:p>
        </p:txBody>
      </p:sp>
      <p:sp>
        <p:nvSpPr>
          <p:cNvPr id="163" name="Google Shape;163;p24"/>
          <p:cNvSpPr txBox="1"/>
          <p:nvPr/>
        </p:nvSpPr>
        <p:spPr>
          <a:xfrm>
            <a:off x="5112900" y="4490125"/>
            <a:ext cx="26412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17: Inverted Convex Hull image from Figure 16 with original image pixels overlayed.</a:t>
            </a:r>
            <a:endParaRPr sz="7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 Linear Regression Predictions</a:t>
            </a:r>
            <a:endParaRPr/>
          </a:p>
        </p:txBody>
      </p:sp>
      <p:sp>
        <p:nvSpPr>
          <p:cNvPr id="169" name="Google Shape;16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170" name="Google Shape;170;p25"/>
          <p:cNvPicPr preferRelativeResize="0"/>
          <p:nvPr/>
        </p:nvPicPr>
        <p:blipFill>
          <a:blip r:embed="rId3">
            <a:alphaModFix/>
          </a:blip>
          <a:stretch>
            <a:fillRect/>
          </a:stretch>
        </p:blipFill>
        <p:spPr>
          <a:xfrm>
            <a:off x="622875" y="1170125"/>
            <a:ext cx="3335550" cy="3335550"/>
          </a:xfrm>
          <a:prstGeom prst="rect">
            <a:avLst/>
          </a:prstGeom>
          <a:noFill/>
          <a:ln>
            <a:noFill/>
          </a:ln>
        </p:spPr>
      </p:pic>
      <p:pic>
        <p:nvPicPr>
          <p:cNvPr id="171" name="Google Shape;171;p25"/>
          <p:cNvPicPr preferRelativeResize="0"/>
          <p:nvPr/>
        </p:nvPicPr>
        <p:blipFill>
          <a:blip r:embed="rId4">
            <a:alphaModFix/>
          </a:blip>
          <a:stretch>
            <a:fillRect/>
          </a:stretch>
        </p:blipFill>
        <p:spPr>
          <a:xfrm>
            <a:off x="4493675" y="1170125"/>
            <a:ext cx="3335550" cy="3335550"/>
          </a:xfrm>
          <a:prstGeom prst="rect">
            <a:avLst/>
          </a:prstGeom>
          <a:noFill/>
          <a:ln>
            <a:noFill/>
          </a:ln>
        </p:spPr>
      </p:pic>
      <p:sp>
        <p:nvSpPr>
          <p:cNvPr id="172" name="Google Shape;172;p25"/>
          <p:cNvSpPr txBox="1"/>
          <p:nvPr/>
        </p:nvSpPr>
        <p:spPr>
          <a:xfrm>
            <a:off x="714525" y="4490125"/>
            <a:ext cx="329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18: Output of linear regression model.  White pixels are classified as “Cell Clump”.</a:t>
            </a:r>
            <a:endParaRPr/>
          </a:p>
        </p:txBody>
      </p:sp>
      <p:sp>
        <p:nvSpPr>
          <p:cNvPr id="173" name="Google Shape;173;p25"/>
          <p:cNvSpPr txBox="1"/>
          <p:nvPr/>
        </p:nvSpPr>
        <p:spPr>
          <a:xfrm>
            <a:off x="4572000" y="4490125"/>
            <a:ext cx="32910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19: </a:t>
            </a:r>
            <a:r>
              <a:rPr lang="en-GB" sz="700" i="1">
                <a:solidFill>
                  <a:schemeClr val="dk1"/>
                </a:solidFill>
              </a:rPr>
              <a:t>Output of linear regression model.  White pixels are classified as “Background”.</a:t>
            </a:r>
            <a:endParaRPr i="1">
              <a:solidFill>
                <a:schemeClr val="dk1"/>
              </a:solidFill>
            </a:endParaRPr>
          </a:p>
          <a:p>
            <a:pPr marL="0" lvl="0" indent="0" algn="l" rtl="0">
              <a:spcBef>
                <a:spcPts val="0"/>
              </a:spcBef>
              <a:spcAft>
                <a:spcPts val="0"/>
              </a:spcAft>
              <a:buNone/>
            </a:pP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 Cell Clump Segmentation</a:t>
            </a:r>
            <a:endParaRPr/>
          </a:p>
        </p:txBody>
      </p:sp>
      <p:sp>
        <p:nvSpPr>
          <p:cNvPr id="179" name="Google Shape;17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pic>
        <p:nvPicPr>
          <p:cNvPr id="180" name="Google Shape;180;p26"/>
          <p:cNvPicPr preferRelativeResize="0"/>
          <p:nvPr/>
        </p:nvPicPr>
        <p:blipFill>
          <a:blip r:embed="rId3">
            <a:alphaModFix/>
          </a:blip>
          <a:stretch>
            <a:fillRect/>
          </a:stretch>
        </p:blipFill>
        <p:spPr>
          <a:xfrm>
            <a:off x="675950" y="1056637"/>
            <a:ext cx="3378000" cy="3378000"/>
          </a:xfrm>
          <a:prstGeom prst="rect">
            <a:avLst/>
          </a:prstGeom>
          <a:noFill/>
          <a:ln>
            <a:noFill/>
          </a:ln>
        </p:spPr>
      </p:pic>
      <p:pic>
        <p:nvPicPr>
          <p:cNvPr id="181" name="Google Shape;181;p26"/>
          <p:cNvPicPr preferRelativeResize="0"/>
          <p:nvPr/>
        </p:nvPicPr>
        <p:blipFill>
          <a:blip r:embed="rId4">
            <a:alphaModFix/>
          </a:blip>
          <a:stretch>
            <a:fillRect/>
          </a:stretch>
        </p:blipFill>
        <p:spPr>
          <a:xfrm>
            <a:off x="4572000" y="1056625"/>
            <a:ext cx="3378000" cy="3378025"/>
          </a:xfrm>
          <a:prstGeom prst="rect">
            <a:avLst/>
          </a:prstGeom>
          <a:noFill/>
          <a:ln>
            <a:noFill/>
          </a:ln>
        </p:spPr>
      </p:pic>
      <p:sp>
        <p:nvSpPr>
          <p:cNvPr id="182" name="Google Shape;182;p26"/>
          <p:cNvSpPr txBox="1"/>
          <p:nvPr/>
        </p:nvSpPr>
        <p:spPr>
          <a:xfrm>
            <a:off x="801525" y="4434650"/>
            <a:ext cx="329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20: Linear Regression “Cell Clump” Segmentation of the Original Image.</a:t>
            </a:r>
            <a:endParaRPr/>
          </a:p>
        </p:txBody>
      </p:sp>
      <p:sp>
        <p:nvSpPr>
          <p:cNvPr id="183" name="Google Shape;183;p26"/>
          <p:cNvSpPr txBox="1"/>
          <p:nvPr/>
        </p:nvSpPr>
        <p:spPr>
          <a:xfrm>
            <a:off x="4659000" y="4434650"/>
            <a:ext cx="33246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21: </a:t>
            </a:r>
            <a:r>
              <a:rPr lang="en-GB" sz="700" i="1">
                <a:solidFill>
                  <a:schemeClr val="dk1"/>
                </a:solidFill>
              </a:rPr>
              <a:t>Linear Regression “Background” Segmentation of the Original Image.</a:t>
            </a:r>
            <a:endParaRPr>
              <a:solidFill>
                <a:schemeClr val="dk1"/>
              </a:solidFill>
            </a:endParaRPr>
          </a:p>
          <a:p>
            <a:pPr marL="0" lvl="0" indent="0" algn="l" rtl="0">
              <a:spcBef>
                <a:spcPts val="0"/>
              </a:spcBef>
              <a:spcAft>
                <a:spcPts val="0"/>
              </a:spcAft>
              <a:buNone/>
            </a:pP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Nuclei Segmentation</a:t>
            </a:r>
            <a:endParaRPr/>
          </a:p>
        </p:txBody>
      </p:sp>
      <p:pic>
        <p:nvPicPr>
          <p:cNvPr id="189" name="Google Shape;189;p27"/>
          <p:cNvPicPr preferRelativeResize="0"/>
          <p:nvPr/>
        </p:nvPicPr>
        <p:blipFill>
          <a:blip r:embed="rId3">
            <a:alphaModFix/>
          </a:blip>
          <a:stretch>
            <a:fillRect/>
          </a:stretch>
        </p:blipFill>
        <p:spPr>
          <a:xfrm>
            <a:off x="152400" y="1551125"/>
            <a:ext cx="8839203" cy="3051480"/>
          </a:xfrm>
          <a:prstGeom prst="rect">
            <a:avLst/>
          </a:prstGeom>
          <a:noFill/>
          <a:ln>
            <a:noFill/>
          </a:ln>
        </p:spPr>
      </p:pic>
      <p:sp>
        <p:nvSpPr>
          <p:cNvPr id="190" name="Google Shape;19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191" name="Google Shape;191;p27"/>
          <p:cNvSpPr txBox="1"/>
          <p:nvPr/>
        </p:nvSpPr>
        <p:spPr>
          <a:xfrm>
            <a:off x="3217950" y="463175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22: Overview of the cervical cell segmentation algorithm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Nuclei Segmentation</a:t>
            </a:r>
            <a:endParaRPr/>
          </a:p>
        </p:txBody>
      </p:sp>
      <p:sp>
        <p:nvSpPr>
          <p:cNvPr id="197" name="Google Shape;19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198" name="Google Shape;198;p28"/>
          <p:cNvPicPr preferRelativeResize="0"/>
          <p:nvPr/>
        </p:nvPicPr>
        <p:blipFill rotWithShape="1">
          <a:blip r:embed="rId3">
            <a:alphaModFix/>
          </a:blip>
          <a:srcRect l="12199" t="21791" r="8579" b="27975"/>
          <a:stretch/>
        </p:blipFill>
        <p:spPr>
          <a:xfrm>
            <a:off x="402075" y="1612088"/>
            <a:ext cx="4035900" cy="1919324"/>
          </a:xfrm>
          <a:prstGeom prst="rect">
            <a:avLst/>
          </a:prstGeom>
          <a:noFill/>
          <a:ln>
            <a:noFill/>
          </a:ln>
        </p:spPr>
      </p:pic>
      <p:sp>
        <p:nvSpPr>
          <p:cNvPr id="199" name="Google Shape;199;p28"/>
          <p:cNvSpPr txBox="1"/>
          <p:nvPr/>
        </p:nvSpPr>
        <p:spPr>
          <a:xfrm>
            <a:off x="1073475" y="3531400"/>
            <a:ext cx="26931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23: Our Nuclei Segmentation of Synthetic Image 41</a:t>
            </a:r>
            <a:endParaRPr sz="700" i="1"/>
          </a:p>
        </p:txBody>
      </p:sp>
      <p:pic>
        <p:nvPicPr>
          <p:cNvPr id="200" name="Google Shape;200;p28"/>
          <p:cNvPicPr preferRelativeResize="0"/>
          <p:nvPr/>
        </p:nvPicPr>
        <p:blipFill rotWithShape="1">
          <a:blip r:embed="rId4">
            <a:alphaModFix/>
          </a:blip>
          <a:srcRect l="11431" t="22202" r="6033" b="28624"/>
          <a:stretch/>
        </p:blipFill>
        <p:spPr>
          <a:xfrm>
            <a:off x="4780425" y="1650000"/>
            <a:ext cx="4210374" cy="1881401"/>
          </a:xfrm>
          <a:prstGeom prst="rect">
            <a:avLst/>
          </a:prstGeom>
          <a:noFill/>
          <a:ln>
            <a:noFill/>
          </a:ln>
        </p:spPr>
      </p:pic>
      <p:sp>
        <p:nvSpPr>
          <p:cNvPr id="201" name="Google Shape;201;p28"/>
          <p:cNvSpPr txBox="1"/>
          <p:nvPr/>
        </p:nvSpPr>
        <p:spPr>
          <a:xfrm>
            <a:off x="5501113" y="3531400"/>
            <a:ext cx="2769000" cy="2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24: Our Nuclei Segmentation of Super-pixel Map of EDF000</a:t>
            </a:r>
            <a:endParaRPr sz="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par>
                                <p:cTn id="8" presetID="10" presetClass="entr" presetSubtype="0"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Segmentation via Level Set Method</a:t>
            </a:r>
            <a:endParaRPr/>
          </a:p>
        </p:txBody>
      </p:sp>
      <p:pic>
        <p:nvPicPr>
          <p:cNvPr id="207" name="Google Shape;207;p29"/>
          <p:cNvPicPr preferRelativeResize="0"/>
          <p:nvPr/>
        </p:nvPicPr>
        <p:blipFill>
          <a:blip r:embed="rId3">
            <a:alphaModFix/>
          </a:blip>
          <a:stretch>
            <a:fillRect/>
          </a:stretch>
        </p:blipFill>
        <p:spPr>
          <a:xfrm>
            <a:off x="152400" y="1551125"/>
            <a:ext cx="8839201" cy="2705628"/>
          </a:xfrm>
          <a:prstGeom prst="rect">
            <a:avLst/>
          </a:prstGeom>
          <a:noFill/>
          <a:ln>
            <a:noFill/>
          </a:ln>
        </p:spPr>
      </p:pic>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209" name="Google Shape;209;p29"/>
          <p:cNvSpPr txBox="1"/>
          <p:nvPr/>
        </p:nvSpPr>
        <p:spPr>
          <a:xfrm>
            <a:off x="3217950" y="440315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25: Overview of the cervical cell segmentation algorithm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Basics of the Level Set Method</a:t>
            </a:r>
            <a:endParaRPr/>
          </a:p>
        </p:txBody>
      </p:sp>
      <p:sp>
        <p:nvSpPr>
          <p:cNvPr id="215" name="Google Shape;2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16" name="Google Shape;216;p30"/>
          <p:cNvSpPr txBox="1"/>
          <p:nvPr/>
        </p:nvSpPr>
        <p:spPr>
          <a:xfrm>
            <a:off x="311700" y="1403575"/>
            <a:ext cx="4626000" cy="319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2D contour is represented by a 3D shape called a Level Set Function (LSF)</a:t>
            </a:r>
            <a:br>
              <a:rPr lang="en-GB"/>
            </a:br>
            <a:endParaRPr/>
          </a:p>
          <a:p>
            <a:pPr marL="457200" lvl="0" indent="-317500" algn="l" rtl="0">
              <a:spcBef>
                <a:spcPts val="0"/>
              </a:spcBef>
              <a:spcAft>
                <a:spcPts val="0"/>
              </a:spcAft>
              <a:buSzPts val="1400"/>
              <a:buChar char="●"/>
            </a:pPr>
            <a:r>
              <a:rPr lang="en-GB"/>
              <a:t>The contour is represented by the Zero Level Set, where the height of the LSF is 0</a:t>
            </a:r>
            <a:br>
              <a:rPr lang="en-GB"/>
            </a:br>
            <a:endParaRPr/>
          </a:p>
          <a:p>
            <a:pPr marL="457200" lvl="0" indent="-317500" algn="l" rtl="0">
              <a:spcBef>
                <a:spcPts val="0"/>
              </a:spcBef>
              <a:spcAft>
                <a:spcPts val="0"/>
              </a:spcAft>
              <a:buSzPts val="1400"/>
              <a:buChar char="●"/>
            </a:pPr>
            <a:r>
              <a:rPr lang="en-GB"/>
              <a:t>An Energy Function (or Force Function) adjusts the shape of the LSF, and by extension, the shape of the contour</a:t>
            </a:r>
            <a:br>
              <a:rPr lang="en-GB"/>
            </a:br>
            <a:endParaRPr/>
          </a:p>
          <a:p>
            <a:pPr marL="457200" lvl="0" indent="-317500" algn="l" rtl="0">
              <a:spcBef>
                <a:spcPts val="0"/>
              </a:spcBef>
              <a:spcAft>
                <a:spcPts val="0"/>
              </a:spcAft>
              <a:buSzPts val="1400"/>
              <a:buChar char="●"/>
            </a:pPr>
            <a:r>
              <a:rPr lang="en-GB"/>
              <a:t>Negative values in the LSF represent points inside the contour, and positive values represent points outside</a:t>
            </a:r>
            <a:endParaRPr/>
          </a:p>
        </p:txBody>
      </p:sp>
      <p:pic>
        <p:nvPicPr>
          <p:cNvPr id="217" name="Google Shape;217;p30"/>
          <p:cNvPicPr preferRelativeResize="0"/>
          <p:nvPr/>
        </p:nvPicPr>
        <p:blipFill>
          <a:blip r:embed="rId3">
            <a:alphaModFix/>
          </a:blip>
          <a:stretch>
            <a:fillRect/>
          </a:stretch>
        </p:blipFill>
        <p:spPr>
          <a:xfrm>
            <a:off x="5215147" y="1403574"/>
            <a:ext cx="3933627" cy="2867900"/>
          </a:xfrm>
          <a:prstGeom prst="rect">
            <a:avLst/>
          </a:prstGeom>
          <a:noFill/>
          <a:ln>
            <a:noFill/>
          </a:ln>
        </p:spPr>
      </p:pic>
      <p:sp>
        <p:nvSpPr>
          <p:cNvPr id="218" name="Google Shape;218;p30"/>
          <p:cNvSpPr txBox="1"/>
          <p:nvPr/>
        </p:nvSpPr>
        <p:spPr>
          <a:xfrm>
            <a:off x="5771075" y="385650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26: Level Set Function (green) intersecting the image plane (gray) at the Zero Level Set (red).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Example: Level Set Function Definition</a:t>
            </a:r>
            <a:endParaRPr/>
          </a:p>
        </p:txBody>
      </p:sp>
      <p:sp>
        <p:nvSpPr>
          <p:cNvPr id="224" name="Google Shape;22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graphicFrame>
        <p:nvGraphicFramePr>
          <p:cNvPr id="225" name="Google Shape;225;p31"/>
          <p:cNvGraphicFramePr/>
          <p:nvPr/>
        </p:nvGraphicFramePr>
        <p:xfrm>
          <a:off x="5527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2.8</a:t>
                      </a:r>
                      <a:endParaRPr/>
                    </a:p>
                  </a:txBody>
                  <a:tcPr marL="91425" marR="91425" marT="91425" marB="91425"/>
                </a:tc>
                <a:extLst>
                  <a:ext uri="{0D108BD9-81ED-4DB2-BD59-A6C34878D82A}">
                    <a16:rowId xmlns:a16="http://schemas.microsoft.com/office/drawing/2014/main" val="10005"/>
                  </a:ext>
                </a:extLst>
              </a:tr>
            </a:tbl>
          </a:graphicData>
        </a:graphic>
      </p:graphicFrame>
      <p:sp>
        <p:nvSpPr>
          <p:cNvPr id="226" name="Google Shape;226;p31"/>
          <p:cNvSpPr txBox="1"/>
          <p:nvPr/>
        </p:nvSpPr>
        <p:spPr>
          <a:xfrm>
            <a:off x="313200" y="1404000"/>
            <a:ext cx="4626000" cy="319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In the example LSF to the right, the red line represents the contour</a:t>
            </a:r>
            <a:br>
              <a:rPr lang="en-GB"/>
            </a:br>
            <a:endParaRPr/>
          </a:p>
          <a:p>
            <a:pPr marL="457200" lvl="0" indent="-317500" algn="l" rtl="0">
              <a:spcBef>
                <a:spcPts val="0"/>
              </a:spcBef>
              <a:spcAft>
                <a:spcPts val="0"/>
              </a:spcAft>
              <a:buSzPts val="1400"/>
              <a:buChar char="●"/>
            </a:pPr>
            <a:r>
              <a:rPr lang="en-GB"/>
              <a:t>So long as the Zero Level Set lies on the contour, and the sign properties are maintained, the meaning of the magnitude is up to the developer</a:t>
            </a:r>
            <a:br>
              <a:rPr lang="en-GB"/>
            </a:br>
            <a:endParaRPr/>
          </a:p>
          <a:p>
            <a:pPr marL="457200" lvl="0" indent="-317500" algn="l" rtl="0">
              <a:spcBef>
                <a:spcPts val="0"/>
              </a:spcBef>
              <a:spcAft>
                <a:spcPts val="0"/>
              </a:spcAft>
              <a:buSzPts val="1400"/>
              <a:buChar char="●"/>
            </a:pPr>
            <a:r>
              <a:rPr lang="en-GB"/>
              <a:t>Our magnitudes represent the distance to the contour</a:t>
            </a:r>
            <a:endParaRPr/>
          </a:p>
        </p:txBody>
      </p:sp>
      <p:sp>
        <p:nvSpPr>
          <p:cNvPr id="227" name="Google Shape;227;p31"/>
          <p:cNvSpPr txBox="1"/>
          <p:nvPr/>
        </p:nvSpPr>
        <p:spPr>
          <a:xfrm>
            <a:off x="5703575" y="4216775"/>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27: Level Set Function in matrix form. Red line indicates the contour (or Zero Level 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Outline</a:t>
            </a:r>
            <a:endParaRPr sz="3600"/>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GB" sz="2400"/>
              <a:t>Introduction</a:t>
            </a:r>
            <a:endParaRPr sz="2400"/>
          </a:p>
          <a:p>
            <a:pPr marL="457200" lvl="0" indent="-381000" algn="l" rtl="0">
              <a:spcBef>
                <a:spcPts val="0"/>
              </a:spcBef>
              <a:spcAft>
                <a:spcPts val="0"/>
              </a:spcAft>
              <a:buSzPts val="2400"/>
              <a:buAutoNum type="arabicPeriod"/>
            </a:pPr>
            <a:r>
              <a:rPr lang="en-GB" sz="2400"/>
              <a:t>Algorithm Pipeline</a:t>
            </a:r>
            <a:endParaRPr sz="2400"/>
          </a:p>
          <a:p>
            <a:pPr marL="457200" lvl="0" indent="-381000" algn="l" rtl="0">
              <a:spcBef>
                <a:spcPts val="0"/>
              </a:spcBef>
              <a:spcAft>
                <a:spcPts val="0"/>
              </a:spcAft>
              <a:buSzPts val="2400"/>
              <a:buAutoNum type="arabicPeriod"/>
            </a:pPr>
            <a:r>
              <a:rPr lang="en-GB" sz="2400"/>
              <a:t>Qualitative and Quantitative Results</a:t>
            </a:r>
            <a:endParaRPr sz="2400"/>
          </a:p>
          <a:p>
            <a:pPr marL="457200" lvl="0" indent="-381000" algn="l" rtl="0">
              <a:spcBef>
                <a:spcPts val="0"/>
              </a:spcBef>
              <a:spcAft>
                <a:spcPts val="0"/>
              </a:spcAft>
              <a:buSzPts val="2400"/>
              <a:buAutoNum type="arabicPeriod"/>
            </a:pPr>
            <a:r>
              <a:rPr lang="en-GB" sz="2400"/>
              <a:t>Conclusion</a:t>
            </a:r>
            <a:endParaRPr sz="2400"/>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Example: Energy Function</a:t>
            </a:r>
            <a:endParaRPr/>
          </a:p>
        </p:txBody>
      </p:sp>
      <p:sp>
        <p:nvSpPr>
          <p:cNvPr id="233" name="Google Shape;23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graphicFrame>
        <p:nvGraphicFramePr>
          <p:cNvPr id="234" name="Google Shape;234;p32"/>
          <p:cNvGraphicFramePr/>
          <p:nvPr/>
        </p:nvGraphicFramePr>
        <p:xfrm>
          <a:off x="5527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-1.5</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-0.4</a:t>
                      </a:r>
                      <a:endParaRPr/>
                    </a:p>
                  </a:txBody>
                  <a:tcPr marL="91425" marR="91425" marT="91425" marB="91425"/>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-1.5</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-1.5</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-0.8</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5"/>
                  </a:ext>
                </a:extLst>
              </a:tr>
            </a:tbl>
          </a:graphicData>
        </a:graphic>
      </p:graphicFrame>
      <p:sp>
        <p:nvSpPr>
          <p:cNvPr id="235" name="Google Shape;235;p32"/>
          <p:cNvSpPr txBox="1"/>
          <p:nvPr/>
        </p:nvSpPr>
        <p:spPr>
          <a:xfrm>
            <a:off x="313200" y="1404000"/>
            <a:ext cx="4626000" cy="319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energy function is also represented as a matrix</a:t>
            </a:r>
            <a:br>
              <a:rPr lang="en-GB"/>
            </a:br>
            <a:endParaRPr/>
          </a:p>
          <a:p>
            <a:pPr marL="457200" lvl="0" indent="-317500" algn="l" rtl="0">
              <a:spcBef>
                <a:spcPts val="0"/>
              </a:spcBef>
              <a:spcAft>
                <a:spcPts val="0"/>
              </a:spcAft>
              <a:buSzPts val="1400"/>
              <a:buChar char="●"/>
            </a:pPr>
            <a:r>
              <a:rPr lang="en-GB"/>
              <a:t>In our algorithm, only pixels along the contour are considered in each evolution</a:t>
            </a:r>
            <a:br>
              <a:rPr lang="en-GB"/>
            </a:br>
            <a:endParaRPr/>
          </a:p>
          <a:p>
            <a:pPr marL="457200" lvl="0" indent="-317500" algn="l" rtl="0">
              <a:spcBef>
                <a:spcPts val="0"/>
              </a:spcBef>
              <a:spcAft>
                <a:spcPts val="0"/>
              </a:spcAft>
              <a:buSzPts val="1400"/>
              <a:buChar char="●"/>
            </a:pPr>
            <a:r>
              <a:rPr lang="en-GB"/>
              <a:t>The matrix to the right shows a potential Energy Function</a:t>
            </a:r>
            <a:br>
              <a:rPr lang="en-GB"/>
            </a:br>
            <a:endParaRPr/>
          </a:p>
          <a:p>
            <a:pPr marL="457200" lvl="0" indent="-317500" algn="l" rtl="0">
              <a:spcBef>
                <a:spcPts val="0"/>
              </a:spcBef>
              <a:spcAft>
                <a:spcPts val="0"/>
              </a:spcAft>
              <a:buSzPts val="1400"/>
              <a:buChar char="●"/>
            </a:pPr>
            <a:r>
              <a:rPr lang="en-GB"/>
              <a:t>The values in the Energy Function are derived from properties of the image</a:t>
            </a:r>
            <a:endParaRPr/>
          </a:p>
        </p:txBody>
      </p:sp>
      <p:sp>
        <p:nvSpPr>
          <p:cNvPr id="236" name="Google Shape;236;p32"/>
          <p:cNvSpPr txBox="1"/>
          <p:nvPr/>
        </p:nvSpPr>
        <p:spPr>
          <a:xfrm>
            <a:off x="5703575" y="4216775"/>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28: Energy Function in matrix form. Red line represents the contour (or Zero Level Set)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Example: Applying the Energy Function to the LSF</a:t>
            </a:r>
            <a:endParaRPr/>
          </a:p>
        </p:txBody>
      </p:sp>
      <p:sp>
        <p:nvSpPr>
          <p:cNvPr id="242" name="Google Shape;24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graphicFrame>
        <p:nvGraphicFramePr>
          <p:cNvPr id="243" name="Google Shape;243;p33"/>
          <p:cNvGraphicFramePr/>
          <p:nvPr/>
        </p:nvGraphicFramePr>
        <p:xfrm>
          <a:off x="5527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-0.8</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-0.8</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-2</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-1.5</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-0.4</a:t>
                      </a:r>
                      <a:endParaRPr/>
                    </a:p>
                  </a:txBody>
                  <a:tcPr marL="91425" marR="91425" marT="91425" marB="91425"/>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-1.5</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-1.5</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-0.8</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-0.4</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44" name="Google Shape;244;p33"/>
          <p:cNvGraphicFramePr/>
          <p:nvPr/>
        </p:nvGraphicFramePr>
        <p:xfrm>
          <a:off x="1336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2.8</a:t>
                      </a:r>
                      <a:endParaRPr/>
                    </a:p>
                  </a:txBody>
                  <a:tcPr marL="91425" marR="91425" marT="91425" marB="91425"/>
                </a:tc>
                <a:extLst>
                  <a:ext uri="{0D108BD9-81ED-4DB2-BD59-A6C34878D82A}">
                    <a16:rowId xmlns:a16="http://schemas.microsoft.com/office/drawing/2014/main" val="10005"/>
                  </a:ext>
                </a:extLst>
              </a:tr>
            </a:tbl>
          </a:graphicData>
        </a:graphic>
      </p:graphicFrame>
      <p:sp>
        <p:nvSpPr>
          <p:cNvPr id="245" name="Google Shape;245;p33"/>
          <p:cNvSpPr/>
          <p:nvPr/>
        </p:nvSpPr>
        <p:spPr>
          <a:xfrm>
            <a:off x="4562225" y="2357600"/>
            <a:ext cx="739200" cy="743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txBox="1"/>
          <p:nvPr/>
        </p:nvSpPr>
        <p:spPr>
          <a:xfrm>
            <a:off x="2560650" y="4216775"/>
            <a:ext cx="5790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29: Summation of Level Set Function with Energy Function.  Red line represents the contour (or Zero Level  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Example: Resulting LSF</a:t>
            </a:r>
            <a:endParaRPr/>
          </a:p>
        </p:txBody>
      </p:sp>
      <p:sp>
        <p:nvSpPr>
          <p:cNvPr id="252" name="Google Shape;25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graphicFrame>
        <p:nvGraphicFramePr>
          <p:cNvPr id="253" name="Google Shape;253;p34"/>
          <p:cNvGraphicFramePr/>
          <p:nvPr/>
        </p:nvGraphicFramePr>
        <p:xfrm>
          <a:off x="5527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0.2</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-3</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-3</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-3</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0.2</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0.2</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-3</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-3.4</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-3</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0.2</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0.2</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-2</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-3.4</a:t>
                      </a:r>
                      <a:endParaRPr/>
                    </a:p>
                  </a:txBody>
                  <a:tcPr marL="91425" marR="91425" marT="91425" marB="91425"/>
                </a:tc>
                <a:tc>
                  <a:txBody>
                    <a:bodyPr/>
                    <a:lstStyle/>
                    <a:p>
                      <a:pPr marL="0" lvl="0" indent="0" algn="l" rtl="0">
                        <a:spcBef>
                          <a:spcPts val="0"/>
                        </a:spcBef>
                        <a:spcAft>
                          <a:spcPts val="0"/>
                        </a:spcAft>
                        <a:buNone/>
                      </a:pPr>
                      <a:r>
                        <a:rPr lang="en-GB"/>
                        <a:t>-3</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0.2</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0.2</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-3</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-3</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-3</a:t>
                      </a:r>
                      <a:endParaRPr/>
                    </a:p>
                  </a:txBody>
                  <a:tcPr marL="91425" marR="91425" marT="91425" marB="91425">
                    <a:lnR w="9525" cap="flat" cmpd="sng">
                      <a:solidFill>
                        <a:srgbClr val="9E9E9E"/>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-0.5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-0.5</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-0.5</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0.2</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2.2</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2.8</a:t>
                      </a:r>
                      <a:endParaRPr/>
                    </a:p>
                  </a:txBody>
                  <a:tcPr marL="91425" marR="91425" marT="91425" marB="91425"/>
                </a:tc>
                <a:extLst>
                  <a:ext uri="{0D108BD9-81ED-4DB2-BD59-A6C34878D82A}">
                    <a16:rowId xmlns:a16="http://schemas.microsoft.com/office/drawing/2014/main" val="10005"/>
                  </a:ext>
                </a:extLst>
              </a:tr>
            </a:tbl>
          </a:graphicData>
        </a:graphic>
      </p:graphicFrame>
      <p:sp>
        <p:nvSpPr>
          <p:cNvPr id="254" name="Google Shape;254;p34"/>
          <p:cNvSpPr txBox="1"/>
          <p:nvPr/>
        </p:nvSpPr>
        <p:spPr>
          <a:xfrm>
            <a:off x="313200" y="1404000"/>
            <a:ext cx="4626000" cy="319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Any pixels that become negative are moved inside of the contour</a:t>
            </a:r>
            <a:br>
              <a:rPr lang="en-GB"/>
            </a:br>
            <a:endParaRPr/>
          </a:p>
          <a:p>
            <a:pPr marL="457200" lvl="0" indent="-317500" algn="l" rtl="0">
              <a:spcBef>
                <a:spcPts val="0"/>
              </a:spcBef>
              <a:spcAft>
                <a:spcPts val="0"/>
              </a:spcAft>
              <a:buSzPts val="1400"/>
              <a:buChar char="●"/>
            </a:pPr>
            <a:r>
              <a:rPr lang="en-GB"/>
              <a:t>However, the distance property no longer holds</a:t>
            </a:r>
            <a:endParaRPr/>
          </a:p>
        </p:txBody>
      </p:sp>
      <p:sp>
        <p:nvSpPr>
          <p:cNvPr id="255" name="Google Shape;255;p34"/>
          <p:cNvSpPr txBox="1"/>
          <p:nvPr/>
        </p:nvSpPr>
        <p:spPr>
          <a:xfrm>
            <a:off x="5703575" y="4216775"/>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30: Level Set Function resulting from the summation on the previous slide.  Red line represents the new contour (or Zero Level Set)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Example: Re-initialized LSF</a:t>
            </a:r>
            <a:endParaRPr/>
          </a:p>
        </p:txBody>
      </p:sp>
      <p:sp>
        <p:nvSpPr>
          <p:cNvPr id="261" name="Google Shape;26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graphicFrame>
        <p:nvGraphicFramePr>
          <p:cNvPr id="262" name="Google Shape;262;p35"/>
          <p:cNvGraphicFramePr/>
          <p:nvPr/>
        </p:nvGraphicFramePr>
        <p:xfrm>
          <a:off x="5527700" y="1318400"/>
          <a:ext cx="3000000" cy="3000000"/>
        </p:xfrm>
        <a:graphic>
          <a:graphicData uri="http://schemas.openxmlformats.org/drawingml/2006/table">
            <a:tbl>
              <a:tblPr>
                <a:noFill/>
                <a:tableStyleId>{B0CB207F-8760-4FE8-900D-4FCB85408C76}</a:tableStyleId>
              </a:tblPr>
              <a:tblGrid>
                <a:gridCol w="499875">
                  <a:extLst>
                    <a:ext uri="{9D8B030D-6E8A-4147-A177-3AD203B41FA5}">
                      <a16:colId xmlns:a16="http://schemas.microsoft.com/office/drawing/2014/main" val="20000"/>
                    </a:ext>
                  </a:extLst>
                </a:gridCol>
                <a:gridCol w="499875">
                  <a:extLst>
                    <a:ext uri="{9D8B030D-6E8A-4147-A177-3AD203B41FA5}">
                      <a16:colId xmlns:a16="http://schemas.microsoft.com/office/drawing/2014/main" val="20001"/>
                    </a:ext>
                  </a:extLst>
                </a:gridCol>
                <a:gridCol w="499875">
                  <a:extLst>
                    <a:ext uri="{9D8B030D-6E8A-4147-A177-3AD203B41FA5}">
                      <a16:colId xmlns:a16="http://schemas.microsoft.com/office/drawing/2014/main" val="20002"/>
                    </a:ext>
                  </a:extLst>
                </a:gridCol>
                <a:gridCol w="499875">
                  <a:extLst>
                    <a:ext uri="{9D8B030D-6E8A-4147-A177-3AD203B41FA5}">
                      <a16:colId xmlns:a16="http://schemas.microsoft.com/office/drawing/2014/main" val="20003"/>
                    </a:ext>
                  </a:extLst>
                </a:gridCol>
                <a:gridCol w="499875">
                  <a:extLst>
                    <a:ext uri="{9D8B030D-6E8A-4147-A177-3AD203B41FA5}">
                      <a16:colId xmlns:a16="http://schemas.microsoft.com/office/drawing/2014/main" val="20004"/>
                    </a:ext>
                  </a:extLst>
                </a:gridCol>
                <a:gridCol w="499875">
                  <a:extLst>
                    <a:ext uri="{9D8B030D-6E8A-4147-A177-3AD203B41FA5}">
                      <a16:colId xmlns:a16="http://schemas.microsoft.com/office/drawing/2014/main" val="20005"/>
                    </a:ext>
                  </a:extLst>
                </a:gridCol>
              </a:tblGrid>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-2</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0"/>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1"/>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-1.4</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9E9E9E"/>
                      </a:solidFill>
                      <a:prstDash val="solid"/>
                      <a:round/>
                      <a:headEnd type="none" w="sm" len="sm"/>
                      <a:tailEnd type="none" w="sm" len="sm"/>
                    </a:lnR>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tcPr>
                </a:tc>
                <a:extLst>
                  <a:ext uri="{0D108BD9-81ED-4DB2-BD59-A6C34878D82A}">
                    <a16:rowId xmlns:a16="http://schemas.microsoft.com/office/drawing/2014/main" val="10003"/>
                  </a:ext>
                </a:extLst>
              </a:tr>
              <a:tr h="470350">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R w="9525" cap="flat" cmpd="sng">
                      <a:solidFill>
                        <a:srgbClr val="FF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0000"/>
                      </a:solidFill>
                      <a:prstDash val="solid"/>
                      <a:round/>
                      <a:headEnd type="none" w="sm" len="sm"/>
                      <a:tailEnd type="none" w="sm" len="sm"/>
                    </a:lnB>
                  </a:tcPr>
                </a:tc>
                <a:tc>
                  <a:txBody>
                    <a:bodyPr/>
                    <a:lstStyle/>
                    <a:p>
                      <a:pPr marL="0" lvl="0" indent="0" algn="l" rtl="0">
                        <a:spcBef>
                          <a:spcPts val="0"/>
                        </a:spcBef>
                        <a:spcAft>
                          <a:spcPts val="0"/>
                        </a:spcAft>
                        <a:buNone/>
                      </a:pPr>
                      <a:r>
                        <a:rPr lang="en-GB"/>
                        <a:t>1</a:t>
                      </a:r>
                      <a:endParaRPr/>
                    </a:p>
                  </a:txBody>
                  <a:tcPr marL="91425" marR="91425" marT="91425" marB="91425">
                    <a:lnL w="9525" cap="flat" cmpd="sng">
                      <a:solidFill>
                        <a:srgbClr val="FF0000"/>
                      </a:solidFill>
                      <a:prstDash val="solid"/>
                      <a:round/>
                      <a:headEnd type="none" w="sm" len="sm"/>
                      <a:tailEnd type="none" w="sm" len="sm"/>
                    </a:lnL>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extLst>
                  <a:ext uri="{0D108BD9-81ED-4DB2-BD59-A6C34878D82A}">
                    <a16:rowId xmlns:a16="http://schemas.microsoft.com/office/drawing/2014/main" val="10004"/>
                  </a:ext>
                </a:extLst>
              </a:tr>
              <a:tr h="470350">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a:t>
                      </a:r>
                      <a:endParaRPr/>
                    </a:p>
                  </a:txBody>
                  <a:tcPr marL="91425" marR="91425" marT="91425" marB="91425">
                    <a:lnT w="9525" cap="flat" cmpd="sng">
                      <a:solidFill>
                        <a:srgbClr val="FF0000"/>
                      </a:solidFill>
                      <a:prstDash val="solid"/>
                      <a:round/>
                      <a:headEnd type="none" w="sm" len="sm"/>
                      <a:tailEnd type="none" w="sm" len="sm"/>
                    </a:lnT>
                  </a:tcPr>
                </a:tc>
                <a:tc>
                  <a:txBody>
                    <a:bodyPr/>
                    <a:lstStyle/>
                    <a:p>
                      <a:pPr marL="0" lvl="0" indent="0" algn="l" rtl="0">
                        <a:spcBef>
                          <a:spcPts val="0"/>
                        </a:spcBef>
                        <a:spcAft>
                          <a:spcPts val="0"/>
                        </a:spcAft>
                        <a:buNone/>
                      </a:pPr>
                      <a:r>
                        <a:rPr lang="en-GB"/>
                        <a:t>1.4</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extLst>
                  <a:ext uri="{0D108BD9-81ED-4DB2-BD59-A6C34878D82A}">
                    <a16:rowId xmlns:a16="http://schemas.microsoft.com/office/drawing/2014/main" val="10005"/>
                  </a:ext>
                </a:extLst>
              </a:tr>
            </a:tbl>
          </a:graphicData>
        </a:graphic>
      </p:graphicFrame>
      <p:sp>
        <p:nvSpPr>
          <p:cNvPr id="263" name="Google Shape;263;p35"/>
          <p:cNvSpPr txBox="1"/>
          <p:nvPr/>
        </p:nvSpPr>
        <p:spPr>
          <a:xfrm>
            <a:off x="313200" y="1404000"/>
            <a:ext cx="4626000" cy="3193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To compensate, the LSF is re-initialized after every evolution</a:t>
            </a:r>
            <a:br>
              <a:rPr lang="en-GB"/>
            </a:br>
            <a:endParaRPr/>
          </a:p>
          <a:p>
            <a:pPr marL="457200" lvl="0" indent="-317500" algn="l" rtl="0">
              <a:spcBef>
                <a:spcPts val="0"/>
              </a:spcBef>
              <a:spcAft>
                <a:spcPts val="0"/>
              </a:spcAft>
              <a:buSzPts val="1400"/>
              <a:buChar char="●"/>
            </a:pPr>
            <a:r>
              <a:rPr lang="en-GB"/>
              <a:t>Now all magnitudes represent distance to the contour</a:t>
            </a:r>
            <a:endParaRPr/>
          </a:p>
        </p:txBody>
      </p:sp>
      <p:sp>
        <p:nvSpPr>
          <p:cNvPr id="264" name="Google Shape;264;p35"/>
          <p:cNvSpPr txBox="1"/>
          <p:nvPr/>
        </p:nvSpPr>
        <p:spPr>
          <a:xfrm>
            <a:off x="5703575" y="4216775"/>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31: Re-initialized Level Set Function.  Red line indicates the contour (or Zero Level Set)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Energy Function: Unary Terms</a:t>
            </a:r>
            <a:endParaRPr/>
          </a:p>
        </p:txBody>
      </p:sp>
      <p:sp>
        <p:nvSpPr>
          <p:cNvPr id="270" name="Google Shape;27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0"/>
              </a:spcAft>
              <a:buNone/>
            </a:pPr>
            <a:r>
              <a:rPr lang="en-GB"/>
              <a:t>The unary terms, </a:t>
            </a:r>
            <a:r>
              <a:rPr lang="en-GB" i="1"/>
              <a:t>A</a:t>
            </a:r>
            <a:r>
              <a:rPr lang="en-GB"/>
              <a:t>, </a:t>
            </a:r>
            <a:r>
              <a:rPr lang="en-GB" i="1"/>
              <a:t>L</a:t>
            </a:r>
            <a:r>
              <a:rPr lang="en-GB"/>
              <a:t>, and </a:t>
            </a:r>
            <a:r>
              <a:rPr lang="en-GB" i="1"/>
              <a:t>P</a:t>
            </a:r>
            <a:r>
              <a:rPr lang="en-GB"/>
              <a:t>, are independent of any other LSFs.</a:t>
            </a:r>
            <a:endParaRPr/>
          </a:p>
          <a:p>
            <a:pPr marL="0" lvl="0" indent="0" algn="l" rtl="0">
              <a:spcBef>
                <a:spcPts val="1600"/>
              </a:spcBef>
              <a:spcAft>
                <a:spcPts val="0"/>
              </a:spcAft>
              <a:buNone/>
            </a:pPr>
            <a:r>
              <a:rPr lang="en-GB" i="1"/>
              <a:t>A</a:t>
            </a:r>
            <a:r>
              <a:rPr lang="en-GB"/>
              <a:t>, the area term, adds energy when the LSF’s area is below a minimum threshold, and removes energy when above a maximum threshold.</a:t>
            </a:r>
            <a:endParaRPr/>
          </a:p>
          <a:p>
            <a:pPr marL="0" lvl="0" indent="0" algn="l" rtl="0">
              <a:spcBef>
                <a:spcPts val="1600"/>
              </a:spcBef>
              <a:spcAft>
                <a:spcPts val="0"/>
              </a:spcAft>
              <a:buNone/>
            </a:pPr>
            <a:r>
              <a:rPr lang="en-GB" i="1"/>
              <a:t>L</a:t>
            </a:r>
            <a:r>
              <a:rPr lang="en-GB"/>
              <a:t>, the length term, adds energy based on the gradient of the LSF. This term may not make sense with our implementation, and may be removed in the final version.</a:t>
            </a:r>
            <a:endParaRPr/>
          </a:p>
          <a:p>
            <a:pPr marL="0" lvl="0" indent="0" algn="l" rtl="0">
              <a:spcBef>
                <a:spcPts val="1600"/>
              </a:spcBef>
              <a:spcAft>
                <a:spcPts val="0"/>
              </a:spcAft>
              <a:buNone/>
            </a:pPr>
            <a:r>
              <a:rPr lang="en-GB" i="1"/>
              <a:t>P</a:t>
            </a:r>
            <a:r>
              <a:rPr lang="en-GB"/>
              <a:t>, the shape prior term, adds energy to pixels closer to the center of the LSF, encouraging a circular shape.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71" name="Google Shape;27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272" name="Google Shape;272;p36"/>
          <p:cNvPicPr preferRelativeResize="0"/>
          <p:nvPr/>
        </p:nvPicPr>
        <p:blipFill>
          <a:blip r:embed="rId3">
            <a:alphaModFix/>
          </a:blip>
          <a:stretch>
            <a:fillRect/>
          </a:stretch>
        </p:blipFill>
        <p:spPr>
          <a:xfrm>
            <a:off x="387575" y="1152475"/>
            <a:ext cx="6383049" cy="269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Energy Function: Binary Terms</a:t>
            </a:r>
            <a:endParaRPr/>
          </a:p>
        </p:txBody>
      </p:sp>
      <p:sp>
        <p:nvSpPr>
          <p:cNvPr id="278" name="Google Shape;27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0"/>
              </a:spcAft>
              <a:buNone/>
            </a:pPr>
            <a:r>
              <a:rPr lang="en-GB"/>
              <a:t>The binary terms, </a:t>
            </a:r>
            <a:r>
              <a:rPr lang="en-GB" i="1"/>
              <a:t>V</a:t>
            </a:r>
            <a:r>
              <a:rPr lang="en-GB"/>
              <a:t> and </a:t>
            </a:r>
            <a:r>
              <a:rPr lang="en-GB" i="1"/>
              <a:t>N</a:t>
            </a:r>
            <a:r>
              <a:rPr lang="en-GB"/>
              <a:t>, are calculated using the overlap between the current LSF and any other LSFs in the same cell clump.</a:t>
            </a:r>
            <a:endParaRPr/>
          </a:p>
          <a:p>
            <a:pPr marL="0" lvl="0" indent="0" algn="l" rtl="0">
              <a:spcBef>
                <a:spcPts val="1600"/>
              </a:spcBef>
              <a:spcAft>
                <a:spcPts val="0"/>
              </a:spcAft>
              <a:buNone/>
            </a:pPr>
            <a:r>
              <a:rPr lang="en-GB" i="1"/>
              <a:t>V</a:t>
            </a:r>
            <a:r>
              <a:rPr lang="en-GB"/>
              <a:t>, the overlapping area term, removes energy from pixels that would overlap another LSF. The energy removed is proportional to the size of the overlapping area.</a:t>
            </a:r>
            <a:endParaRPr/>
          </a:p>
          <a:p>
            <a:pPr marL="0" lvl="0" indent="0" algn="l" rtl="0">
              <a:spcBef>
                <a:spcPts val="1600"/>
              </a:spcBef>
              <a:spcAft>
                <a:spcPts val="0"/>
              </a:spcAft>
              <a:buNone/>
            </a:pPr>
            <a:r>
              <a:rPr lang="en-GB" i="1"/>
              <a:t>N</a:t>
            </a:r>
            <a:r>
              <a:rPr lang="en-GB"/>
              <a:t>, the overlapping intensity term, removes energy from pixels in the overlap proportional to the difference in mean intensity between the inside of the LSF and the region of of overlap. Darker intensities indicate more overlapping cells.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79" name="Google Shape;27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280" name="Google Shape;280;p37"/>
          <p:cNvPicPr preferRelativeResize="0"/>
          <p:nvPr/>
        </p:nvPicPr>
        <p:blipFill>
          <a:blip r:embed="rId3">
            <a:alphaModFix/>
          </a:blip>
          <a:stretch>
            <a:fillRect/>
          </a:stretch>
        </p:blipFill>
        <p:spPr>
          <a:xfrm>
            <a:off x="387575" y="1152475"/>
            <a:ext cx="6383049" cy="269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Energy Function: Constants</a:t>
            </a:r>
            <a:endParaRPr/>
          </a:p>
        </p:txBody>
      </p:sp>
      <p:sp>
        <p:nvSpPr>
          <p:cNvPr id="286" name="Google Shape;28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1600"/>
              </a:spcBef>
              <a:spcAft>
                <a:spcPts val="0"/>
              </a:spcAft>
              <a:buNone/>
            </a:pPr>
            <a:r>
              <a:rPr lang="en-GB">
                <a:highlight>
                  <a:srgbClr val="FFFFFF"/>
                </a:highlight>
              </a:rPr>
              <a:t>α</a:t>
            </a:r>
            <a:r>
              <a:rPr lang="en-GB"/>
              <a:t>, λ, ρ, ζ, ω are constant weighting terms defined before run time.</a:t>
            </a:r>
            <a:endParaRPr/>
          </a:p>
          <a:p>
            <a:pPr marL="0" lvl="0" indent="0" algn="l" rtl="0">
              <a:spcBef>
                <a:spcPts val="1600"/>
              </a:spcBef>
              <a:spcAft>
                <a:spcPts val="0"/>
              </a:spcAft>
              <a:buNone/>
            </a:pPr>
            <a:r>
              <a:rPr lang="en-GB" b="1"/>
              <a:t>G</a:t>
            </a:r>
            <a:r>
              <a:rPr lang="en-GB"/>
              <a:t> is an edge weight matrix derived from the original image. Values range from 0 to 1, with lower values indicating stronger edges.</a:t>
            </a:r>
            <a:endParaRPr/>
          </a:p>
          <a:p>
            <a:pPr marL="0" lvl="0" indent="0" algn="l" rtl="0">
              <a:spcBef>
                <a:spcPts val="1600"/>
              </a:spcBef>
              <a:spcAft>
                <a:spcPts val="0"/>
              </a:spcAft>
              <a:buClr>
                <a:schemeClr val="dk1"/>
              </a:buClr>
              <a:buSzPts val="1100"/>
              <a:buFont typeface="Arial"/>
              <a:buNone/>
            </a:pPr>
            <a:r>
              <a:rPr lang="en-GB" b="1"/>
              <a:t>C</a:t>
            </a:r>
            <a:r>
              <a:rPr lang="en-GB"/>
              <a:t> is an arbitrarily large constant value applied to all pixels outside of the cell clump mask. This prevents the LSF from expanding into the background pixels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87" name="Google Shape;28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288" name="Google Shape;288;p38"/>
          <p:cNvPicPr preferRelativeResize="0"/>
          <p:nvPr/>
        </p:nvPicPr>
        <p:blipFill>
          <a:blip r:embed="rId3">
            <a:alphaModFix/>
          </a:blip>
          <a:stretch>
            <a:fillRect/>
          </a:stretch>
        </p:blipFill>
        <p:spPr>
          <a:xfrm>
            <a:off x="402750" y="1152475"/>
            <a:ext cx="6383049" cy="26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LSF Evolution: 150 iterations</a:t>
            </a:r>
            <a:endParaRPr/>
          </a:p>
        </p:txBody>
      </p:sp>
      <p:sp>
        <p:nvSpPr>
          <p:cNvPr id="294" name="Google Shape;29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295" name="Google Shape;295;p39"/>
          <p:cNvSpPr txBox="1"/>
          <p:nvPr/>
        </p:nvSpPr>
        <p:spPr>
          <a:xfrm>
            <a:off x="3535500" y="4506625"/>
            <a:ext cx="2073000" cy="1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Video Demo 1: Level Set Function Evolution</a:t>
            </a:r>
            <a:endParaRPr sz="700" i="1"/>
          </a:p>
        </p:txBody>
      </p:sp>
      <p:sp>
        <p:nvSpPr>
          <p:cNvPr id="296" name="Google Shape;296;p39"/>
          <p:cNvSpPr txBox="1"/>
          <p:nvPr/>
        </p:nvSpPr>
        <p:spPr>
          <a:xfrm>
            <a:off x="56600" y="4786675"/>
            <a:ext cx="4259100" cy="1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i="1" u="sng">
                <a:solidFill>
                  <a:schemeClr val="hlink"/>
                </a:solidFill>
                <a:hlinkClick r:id="rId5"/>
              </a:rPr>
              <a:t>Video Source on YouTube</a:t>
            </a:r>
            <a:endParaRPr sz="600" i="1"/>
          </a:p>
        </p:txBody>
      </p:sp>
      <p:pic>
        <p:nvPicPr>
          <p:cNvPr id="2" name="Level Set Method Ev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79942" y="967409"/>
            <a:ext cx="5887763" cy="331084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Joint Level Set Method Result on Synthetic Image</a:t>
            </a:r>
            <a:endParaRPr/>
          </a:p>
        </p:txBody>
      </p:sp>
      <p:sp>
        <p:nvSpPr>
          <p:cNvPr id="303" name="Google Shape;30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pic>
        <p:nvPicPr>
          <p:cNvPr id="304" name="Google Shape;304;p40"/>
          <p:cNvPicPr preferRelativeResize="0"/>
          <p:nvPr/>
        </p:nvPicPr>
        <p:blipFill rotWithShape="1">
          <a:blip r:embed="rId3">
            <a:alphaModFix/>
          </a:blip>
          <a:srcRect l="10556" t="21060" r="6648" b="28020"/>
          <a:stretch/>
        </p:blipFill>
        <p:spPr>
          <a:xfrm>
            <a:off x="1357925" y="1017725"/>
            <a:ext cx="6428150" cy="2965074"/>
          </a:xfrm>
          <a:prstGeom prst="rect">
            <a:avLst/>
          </a:prstGeom>
          <a:noFill/>
          <a:ln>
            <a:noFill/>
          </a:ln>
        </p:spPr>
      </p:pic>
      <p:sp>
        <p:nvSpPr>
          <p:cNvPr id="305" name="Google Shape;305;p40"/>
          <p:cNvSpPr txBox="1"/>
          <p:nvPr/>
        </p:nvSpPr>
        <p:spPr>
          <a:xfrm>
            <a:off x="2398500" y="4020750"/>
            <a:ext cx="4995000" cy="2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32 : Synthetic Image 41 and the Final Segmentation Result of Our Segmentation Algorithm Pipeline</a:t>
            </a:r>
            <a:endParaRPr sz="700"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Joint Level Set Method Result on Real Image</a:t>
            </a:r>
            <a:endParaRPr/>
          </a:p>
        </p:txBody>
      </p:sp>
      <p:sp>
        <p:nvSpPr>
          <p:cNvPr id="311" name="Google Shape;31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pic>
        <p:nvPicPr>
          <p:cNvPr id="312" name="Google Shape;312;p41"/>
          <p:cNvPicPr preferRelativeResize="0"/>
          <p:nvPr/>
        </p:nvPicPr>
        <p:blipFill rotWithShape="1">
          <a:blip r:embed="rId3">
            <a:alphaModFix/>
          </a:blip>
          <a:srcRect l="10870" t="21321" r="7088" b="26483"/>
          <a:stretch/>
        </p:blipFill>
        <p:spPr>
          <a:xfrm>
            <a:off x="1749450" y="1308550"/>
            <a:ext cx="5645098" cy="2684625"/>
          </a:xfrm>
          <a:prstGeom prst="rect">
            <a:avLst/>
          </a:prstGeom>
          <a:noFill/>
          <a:ln>
            <a:noFill/>
          </a:ln>
        </p:spPr>
      </p:pic>
      <p:sp>
        <p:nvSpPr>
          <p:cNvPr id="313" name="Google Shape;313;p41"/>
          <p:cNvSpPr txBox="1"/>
          <p:nvPr/>
        </p:nvSpPr>
        <p:spPr>
          <a:xfrm>
            <a:off x="1912050" y="3967175"/>
            <a:ext cx="5307000" cy="2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41"/>
          <p:cNvSpPr txBox="1"/>
          <p:nvPr/>
        </p:nvSpPr>
        <p:spPr>
          <a:xfrm>
            <a:off x="1740450" y="4072200"/>
            <a:ext cx="56670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41"/>
          <p:cNvSpPr txBox="1"/>
          <p:nvPr/>
        </p:nvSpPr>
        <p:spPr>
          <a:xfrm>
            <a:off x="1896100" y="3933675"/>
            <a:ext cx="54054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700" i="1">
                <a:solidFill>
                  <a:schemeClr val="dk1"/>
                </a:solidFill>
              </a:rPr>
              <a:t>Figure 33 : Real Image EDF000 and the Final Segmentation Result of Our Segmentation Algorithm Pipeline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i="1"/>
              <a:t>Automated Nucleus and Cytoplasm Segmentation of Overlapping Cervical Cells</a:t>
            </a:r>
            <a:r>
              <a:rPr lang="en-GB" sz="1400"/>
              <a:t/>
            </a:r>
            <a:br>
              <a:rPr lang="en-GB" sz="1400"/>
            </a:br>
            <a:r>
              <a:rPr lang="en-GB" sz="1400"/>
              <a:t>Authors: Zhi Lu, Gustavo Carneiro, and Andrew P. Bradley</a:t>
            </a:r>
            <a:br>
              <a:rPr lang="en-GB" sz="1400"/>
            </a:br>
            <a:r>
              <a:rPr lang="en-GB" sz="1400"/>
              <a:t>Publication: MICCAI 2013</a:t>
            </a:r>
            <a:endParaRPr sz="1400"/>
          </a:p>
          <a:p>
            <a:pPr marL="0" lvl="0" indent="0" algn="l" rtl="0">
              <a:spcBef>
                <a:spcPts val="1600"/>
              </a:spcBef>
              <a:spcAft>
                <a:spcPts val="0"/>
              </a:spcAft>
              <a:buNone/>
            </a:pPr>
            <a:r>
              <a:rPr lang="en-GB" sz="1400"/>
              <a:t>ISBI 2014  Dataset Featuring:</a:t>
            </a:r>
            <a:endParaRPr sz="1400"/>
          </a:p>
          <a:p>
            <a:pPr marL="457200" lvl="0" indent="-317500" algn="l" rtl="0">
              <a:spcBef>
                <a:spcPts val="1600"/>
              </a:spcBef>
              <a:spcAft>
                <a:spcPts val="0"/>
              </a:spcAft>
              <a:buSzPts val="1400"/>
              <a:buChar char="-"/>
            </a:pPr>
            <a:r>
              <a:rPr lang="en-GB" sz="1400"/>
              <a:t>16 EDF real cervical cytology images</a:t>
            </a:r>
            <a:endParaRPr sz="1400"/>
          </a:p>
          <a:p>
            <a:pPr marL="457200" lvl="0" indent="-317500" algn="l" rtl="0">
              <a:spcBef>
                <a:spcPts val="0"/>
              </a:spcBef>
              <a:spcAft>
                <a:spcPts val="0"/>
              </a:spcAft>
              <a:buSzPts val="1400"/>
              <a:buChar char="-"/>
            </a:pPr>
            <a:r>
              <a:rPr lang="en-GB" sz="1400"/>
              <a:t>945 Synthetic images</a:t>
            </a:r>
            <a:endParaRPr sz="1400"/>
          </a:p>
        </p:txBody>
      </p:sp>
      <p:pic>
        <p:nvPicPr>
          <p:cNvPr id="72" name="Google Shape;72;p15"/>
          <p:cNvPicPr preferRelativeResize="0"/>
          <p:nvPr/>
        </p:nvPicPr>
        <p:blipFill rotWithShape="1">
          <a:blip r:embed="rId3">
            <a:alphaModFix/>
          </a:blip>
          <a:srcRect l="14707" t="5758" r="14580" b="13596"/>
          <a:stretch/>
        </p:blipFill>
        <p:spPr>
          <a:xfrm>
            <a:off x="311700" y="3219100"/>
            <a:ext cx="1231050" cy="1238124"/>
          </a:xfrm>
          <a:prstGeom prst="rect">
            <a:avLst/>
          </a:prstGeom>
          <a:noFill/>
          <a:ln>
            <a:noFill/>
          </a:ln>
        </p:spPr>
      </p:pic>
      <p:pic>
        <p:nvPicPr>
          <p:cNvPr id="73" name="Google Shape;73;p15"/>
          <p:cNvPicPr preferRelativeResize="0"/>
          <p:nvPr/>
        </p:nvPicPr>
        <p:blipFill rotWithShape="1">
          <a:blip r:embed="rId4">
            <a:alphaModFix/>
          </a:blip>
          <a:srcRect l="14757" t="5444" r="13915" b="14369"/>
          <a:stretch/>
        </p:blipFill>
        <p:spPr>
          <a:xfrm>
            <a:off x="1638063" y="3219100"/>
            <a:ext cx="1248860" cy="1238124"/>
          </a:xfrm>
          <a:prstGeom prst="rect">
            <a:avLst/>
          </a:prstGeom>
          <a:noFill/>
          <a:ln>
            <a:noFill/>
          </a:ln>
        </p:spPr>
      </p:pic>
      <p:pic>
        <p:nvPicPr>
          <p:cNvPr id="74" name="Google Shape;74;p15"/>
          <p:cNvPicPr preferRelativeResize="0"/>
          <p:nvPr/>
        </p:nvPicPr>
        <p:blipFill rotWithShape="1">
          <a:blip r:embed="rId5">
            <a:alphaModFix/>
          </a:blip>
          <a:srcRect l="15166" t="5601" r="14781" b="14602"/>
          <a:stretch/>
        </p:blipFill>
        <p:spPr>
          <a:xfrm>
            <a:off x="2939775" y="3219808"/>
            <a:ext cx="1231050" cy="1236705"/>
          </a:xfrm>
          <a:prstGeom prst="rect">
            <a:avLst/>
          </a:prstGeom>
          <a:noFill/>
          <a:ln>
            <a:noFill/>
          </a:ln>
        </p:spPr>
      </p:pic>
      <p:sp>
        <p:nvSpPr>
          <p:cNvPr id="75" name="Google Shape;75;p15"/>
          <p:cNvSpPr txBox="1"/>
          <p:nvPr/>
        </p:nvSpPr>
        <p:spPr>
          <a:xfrm>
            <a:off x="587225" y="4456525"/>
            <a:ext cx="30210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 Sample Synthetic Images from ISBI 2014 Training Dataset</a:t>
            </a:r>
            <a:endParaRPr sz="700" i="1"/>
          </a:p>
        </p:txBody>
      </p:sp>
      <p:pic>
        <p:nvPicPr>
          <p:cNvPr id="76" name="Google Shape;76;p15"/>
          <p:cNvPicPr preferRelativeResize="0"/>
          <p:nvPr/>
        </p:nvPicPr>
        <p:blipFill>
          <a:blip r:embed="rId6">
            <a:alphaModFix/>
          </a:blip>
          <a:stretch>
            <a:fillRect/>
          </a:stretch>
        </p:blipFill>
        <p:spPr>
          <a:xfrm>
            <a:off x="5376975" y="1676722"/>
            <a:ext cx="2780500" cy="2780500"/>
          </a:xfrm>
          <a:prstGeom prst="rect">
            <a:avLst/>
          </a:prstGeom>
          <a:noFill/>
          <a:ln>
            <a:noFill/>
          </a:ln>
        </p:spPr>
      </p:pic>
      <p:sp>
        <p:nvSpPr>
          <p:cNvPr id="77" name="Google Shape;77;p15"/>
          <p:cNvSpPr txBox="1"/>
          <p:nvPr/>
        </p:nvSpPr>
        <p:spPr>
          <a:xfrm>
            <a:off x="5419425" y="4584575"/>
            <a:ext cx="2801700" cy="1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5"/>
          <p:cNvSpPr txBox="1"/>
          <p:nvPr/>
        </p:nvSpPr>
        <p:spPr>
          <a:xfrm>
            <a:off x="5405225" y="4456525"/>
            <a:ext cx="3176700" cy="2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Figure 2: Sample Real Image (EDF000)  from ISBI 2014 Dataset</a:t>
            </a:r>
            <a:endParaRPr sz="800" i="1"/>
          </a:p>
        </p:txBody>
      </p:sp>
      <p:sp>
        <p:nvSpPr>
          <p:cNvPr id="79" name="Google Shape;7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Quantitative Results</a:t>
            </a:r>
            <a:endParaRPr/>
          </a:p>
          <a:p>
            <a:pPr marL="0" lvl="0" indent="0" algn="l" rtl="0">
              <a:spcBef>
                <a:spcPts val="0"/>
              </a:spcBef>
              <a:spcAft>
                <a:spcPts val="0"/>
              </a:spcAft>
              <a:buNone/>
            </a:pPr>
            <a:endParaRPr/>
          </a:p>
        </p:txBody>
      </p:sp>
      <p:sp>
        <p:nvSpPr>
          <p:cNvPr id="321" name="Google Shape;32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Measure region similarity: Jaccard Index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22" name="Google Shape;32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pic>
        <p:nvPicPr>
          <p:cNvPr id="323" name="Google Shape;323;p42"/>
          <p:cNvPicPr preferRelativeResize="0"/>
          <p:nvPr/>
        </p:nvPicPr>
        <p:blipFill rotWithShape="1">
          <a:blip r:embed="rId3">
            <a:alphaModFix/>
          </a:blip>
          <a:srcRect l="13675" t="5634" r="14158" b="13986"/>
          <a:stretch/>
        </p:blipFill>
        <p:spPr>
          <a:xfrm>
            <a:off x="311700" y="1843575"/>
            <a:ext cx="1951999" cy="1917299"/>
          </a:xfrm>
          <a:prstGeom prst="rect">
            <a:avLst/>
          </a:prstGeom>
          <a:noFill/>
          <a:ln>
            <a:noFill/>
          </a:ln>
        </p:spPr>
      </p:pic>
      <p:pic>
        <p:nvPicPr>
          <p:cNvPr id="324" name="Google Shape;324;p42"/>
          <p:cNvPicPr preferRelativeResize="0"/>
          <p:nvPr/>
        </p:nvPicPr>
        <p:blipFill>
          <a:blip r:embed="rId4">
            <a:alphaModFix/>
          </a:blip>
          <a:stretch>
            <a:fillRect/>
          </a:stretch>
        </p:blipFill>
        <p:spPr>
          <a:xfrm>
            <a:off x="4780575" y="1152475"/>
            <a:ext cx="1429146" cy="481675"/>
          </a:xfrm>
          <a:prstGeom prst="rect">
            <a:avLst/>
          </a:prstGeom>
          <a:noFill/>
          <a:ln>
            <a:noFill/>
          </a:ln>
        </p:spPr>
      </p:pic>
      <p:sp>
        <p:nvSpPr>
          <p:cNvPr id="325" name="Google Shape;325;p42"/>
          <p:cNvSpPr txBox="1"/>
          <p:nvPr/>
        </p:nvSpPr>
        <p:spPr>
          <a:xfrm>
            <a:off x="546200" y="1668975"/>
            <a:ext cx="13428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42"/>
          <p:cNvSpPr txBox="1"/>
          <p:nvPr/>
        </p:nvSpPr>
        <p:spPr>
          <a:xfrm>
            <a:off x="394475" y="3732450"/>
            <a:ext cx="1828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x: Synthetic Image 41 from ISBI 2014 Dataset as </a:t>
            </a:r>
            <a:r>
              <a:rPr lang="en-GB" sz="700" b="1" i="1"/>
              <a:t>Input</a:t>
            </a:r>
            <a:endParaRPr sz="700" b="1" i="1"/>
          </a:p>
        </p:txBody>
      </p:sp>
      <p:cxnSp>
        <p:nvCxnSpPr>
          <p:cNvPr id="327" name="Google Shape;327;p42"/>
          <p:cNvCxnSpPr/>
          <p:nvPr/>
        </p:nvCxnSpPr>
        <p:spPr>
          <a:xfrm rot="10800000" flipH="1">
            <a:off x="2299263" y="2796250"/>
            <a:ext cx="1051500" cy="6000"/>
          </a:xfrm>
          <a:prstGeom prst="straightConnector1">
            <a:avLst/>
          </a:prstGeom>
          <a:noFill/>
          <a:ln w="9525" cap="flat" cmpd="sng">
            <a:solidFill>
              <a:schemeClr val="dk2"/>
            </a:solidFill>
            <a:prstDash val="solid"/>
            <a:round/>
            <a:headEnd type="none" w="med" len="med"/>
            <a:tailEnd type="triangle" w="med" len="med"/>
          </a:ln>
        </p:spPr>
      </p:cxnSp>
      <p:pic>
        <p:nvPicPr>
          <p:cNvPr id="328" name="Google Shape;328;p42"/>
          <p:cNvPicPr preferRelativeResize="0"/>
          <p:nvPr/>
        </p:nvPicPr>
        <p:blipFill rotWithShape="1">
          <a:blip r:embed="rId5">
            <a:alphaModFix/>
          </a:blip>
          <a:srcRect l="11938" t="29685" r="7610" b="35225"/>
          <a:stretch/>
        </p:blipFill>
        <p:spPr>
          <a:xfrm>
            <a:off x="3417775" y="1843563"/>
            <a:ext cx="5518475" cy="1804825"/>
          </a:xfrm>
          <a:prstGeom prst="rect">
            <a:avLst/>
          </a:prstGeom>
          <a:noFill/>
          <a:ln>
            <a:noFill/>
          </a:ln>
        </p:spPr>
      </p:pic>
      <p:pic>
        <p:nvPicPr>
          <p:cNvPr id="329" name="Google Shape;329;p42"/>
          <p:cNvPicPr preferRelativeResize="0"/>
          <p:nvPr/>
        </p:nvPicPr>
        <p:blipFill rotWithShape="1">
          <a:blip r:embed="rId6">
            <a:alphaModFix/>
          </a:blip>
          <a:srcRect l="11785" t="29092" r="7770" b="35818"/>
          <a:stretch/>
        </p:blipFill>
        <p:spPr>
          <a:xfrm>
            <a:off x="3417775" y="1843575"/>
            <a:ext cx="5518475" cy="1804825"/>
          </a:xfrm>
          <a:prstGeom prst="rect">
            <a:avLst/>
          </a:prstGeom>
          <a:noFill/>
          <a:ln>
            <a:noFill/>
          </a:ln>
        </p:spPr>
      </p:pic>
      <p:pic>
        <p:nvPicPr>
          <p:cNvPr id="330" name="Google Shape;330;p42"/>
          <p:cNvPicPr preferRelativeResize="0"/>
          <p:nvPr/>
        </p:nvPicPr>
        <p:blipFill rotWithShape="1">
          <a:blip r:embed="rId7">
            <a:alphaModFix/>
          </a:blip>
          <a:srcRect l="11736" t="30409" r="7819" b="35846"/>
          <a:stretch/>
        </p:blipFill>
        <p:spPr>
          <a:xfrm>
            <a:off x="3417775" y="1878175"/>
            <a:ext cx="5518475" cy="1735613"/>
          </a:xfrm>
          <a:prstGeom prst="rect">
            <a:avLst/>
          </a:prstGeom>
          <a:noFill/>
          <a:ln>
            <a:noFill/>
          </a:ln>
        </p:spPr>
      </p:pic>
      <p:pic>
        <p:nvPicPr>
          <p:cNvPr id="331" name="Google Shape;331;p42"/>
          <p:cNvPicPr preferRelativeResize="0"/>
          <p:nvPr/>
        </p:nvPicPr>
        <p:blipFill rotWithShape="1">
          <a:blip r:embed="rId8">
            <a:alphaModFix/>
          </a:blip>
          <a:srcRect l="11843" t="30451" r="8130" b="36535"/>
          <a:stretch/>
        </p:blipFill>
        <p:spPr>
          <a:xfrm>
            <a:off x="3502200" y="1843575"/>
            <a:ext cx="5490076" cy="1697975"/>
          </a:xfrm>
          <a:prstGeom prst="rect">
            <a:avLst/>
          </a:prstGeom>
          <a:noFill/>
          <a:ln>
            <a:noFill/>
          </a:ln>
        </p:spPr>
      </p:pic>
      <p:pic>
        <p:nvPicPr>
          <p:cNvPr id="332" name="Google Shape;332;p42"/>
          <p:cNvPicPr preferRelativeResize="0"/>
          <p:nvPr/>
        </p:nvPicPr>
        <p:blipFill rotWithShape="1">
          <a:blip r:embed="rId9">
            <a:alphaModFix/>
          </a:blip>
          <a:srcRect l="12253" t="30056" r="8330" b="36198"/>
          <a:stretch/>
        </p:blipFill>
        <p:spPr>
          <a:xfrm>
            <a:off x="3523375" y="1878175"/>
            <a:ext cx="5447725" cy="1735626"/>
          </a:xfrm>
          <a:prstGeom prst="rect">
            <a:avLst/>
          </a:prstGeom>
          <a:noFill/>
          <a:ln>
            <a:noFill/>
          </a:ln>
        </p:spPr>
      </p:pic>
      <p:pic>
        <p:nvPicPr>
          <p:cNvPr id="333" name="Google Shape;333;p42"/>
          <p:cNvPicPr preferRelativeResize="0"/>
          <p:nvPr/>
        </p:nvPicPr>
        <p:blipFill rotWithShape="1">
          <a:blip r:embed="rId10">
            <a:alphaModFix/>
          </a:blip>
          <a:srcRect l="12057" t="29681" r="7929" b="36737"/>
          <a:stretch/>
        </p:blipFill>
        <p:spPr>
          <a:xfrm>
            <a:off x="3523375" y="1888840"/>
            <a:ext cx="5447725" cy="1714298"/>
          </a:xfrm>
          <a:prstGeom prst="rect">
            <a:avLst/>
          </a:prstGeom>
          <a:noFill/>
          <a:ln>
            <a:noFill/>
          </a:ln>
        </p:spPr>
      </p:pic>
      <p:pic>
        <p:nvPicPr>
          <p:cNvPr id="334" name="Google Shape;334;p42"/>
          <p:cNvPicPr preferRelativeResize="0"/>
          <p:nvPr/>
        </p:nvPicPr>
        <p:blipFill rotWithShape="1">
          <a:blip r:embed="rId11">
            <a:alphaModFix/>
          </a:blip>
          <a:srcRect l="12044" t="30465" r="7923" b="35789"/>
          <a:stretch/>
        </p:blipFill>
        <p:spPr>
          <a:xfrm>
            <a:off x="3457450" y="1931413"/>
            <a:ext cx="5490076" cy="1735626"/>
          </a:xfrm>
          <a:prstGeom prst="rect">
            <a:avLst/>
          </a:prstGeom>
          <a:noFill/>
          <a:ln>
            <a:noFill/>
          </a:ln>
        </p:spPr>
      </p:pic>
      <p:pic>
        <p:nvPicPr>
          <p:cNvPr id="335" name="Google Shape;335;p42"/>
          <p:cNvPicPr preferRelativeResize="0"/>
          <p:nvPr/>
        </p:nvPicPr>
        <p:blipFill rotWithShape="1">
          <a:blip r:embed="rId12">
            <a:alphaModFix/>
          </a:blip>
          <a:srcRect l="12682" t="30099" r="7901" b="36156"/>
          <a:stretch/>
        </p:blipFill>
        <p:spPr>
          <a:xfrm>
            <a:off x="3457450" y="1878175"/>
            <a:ext cx="5447725" cy="1735626"/>
          </a:xfrm>
          <a:prstGeom prst="rect">
            <a:avLst/>
          </a:prstGeom>
          <a:noFill/>
          <a:ln>
            <a:noFill/>
          </a:ln>
        </p:spPr>
      </p:pic>
      <p:pic>
        <p:nvPicPr>
          <p:cNvPr id="336" name="Google Shape;336;p42"/>
          <p:cNvPicPr preferRelativeResize="0"/>
          <p:nvPr/>
        </p:nvPicPr>
        <p:blipFill rotWithShape="1">
          <a:blip r:embed="rId13">
            <a:alphaModFix/>
          </a:blip>
          <a:srcRect l="12251" t="30507" r="7722" b="36479"/>
          <a:stretch/>
        </p:blipFill>
        <p:spPr>
          <a:xfrm>
            <a:off x="3386325" y="1890550"/>
            <a:ext cx="5490076" cy="1697975"/>
          </a:xfrm>
          <a:prstGeom prst="rect">
            <a:avLst/>
          </a:prstGeom>
          <a:noFill/>
          <a:ln>
            <a:noFill/>
          </a:ln>
        </p:spPr>
      </p:pic>
      <p:pic>
        <p:nvPicPr>
          <p:cNvPr id="337" name="Google Shape;337;p42"/>
          <p:cNvPicPr preferRelativeResize="0"/>
          <p:nvPr/>
        </p:nvPicPr>
        <p:blipFill rotWithShape="1">
          <a:blip r:embed="rId14">
            <a:alphaModFix/>
          </a:blip>
          <a:srcRect l="12436" t="30225" r="7531" b="36445"/>
          <a:stretch/>
        </p:blipFill>
        <p:spPr>
          <a:xfrm>
            <a:off x="3386350" y="1882400"/>
            <a:ext cx="5490076" cy="1714276"/>
          </a:xfrm>
          <a:prstGeom prst="rect">
            <a:avLst/>
          </a:prstGeom>
          <a:noFill/>
          <a:ln>
            <a:noFill/>
          </a:ln>
        </p:spPr>
      </p:pic>
      <p:sp>
        <p:nvSpPr>
          <p:cNvPr id="338" name="Google Shape;338;p42"/>
          <p:cNvSpPr txBox="1"/>
          <p:nvPr/>
        </p:nvSpPr>
        <p:spPr>
          <a:xfrm>
            <a:off x="4881727" y="3648400"/>
            <a:ext cx="21474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Video Demo 2: Visualization of Jaccard Index</a:t>
            </a:r>
            <a:endParaRPr sz="700" i="1"/>
          </a:p>
        </p:txBody>
      </p:sp>
      <p:sp>
        <p:nvSpPr>
          <p:cNvPr id="339" name="Google Shape;339;p42"/>
          <p:cNvSpPr txBox="1"/>
          <p:nvPr/>
        </p:nvSpPr>
        <p:spPr>
          <a:xfrm>
            <a:off x="3536352" y="3945325"/>
            <a:ext cx="51900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Average Jaccard Index on Each Cell (10 Cells in Total): </a:t>
            </a:r>
            <a:r>
              <a:rPr lang="en-GB" b="1"/>
              <a:t>0.7890</a:t>
            </a:r>
            <a:endParaRPr b="1"/>
          </a:p>
        </p:txBody>
      </p:sp>
      <p:sp>
        <p:nvSpPr>
          <p:cNvPr id="340" name="Google Shape;340;p42"/>
          <p:cNvSpPr txBox="1"/>
          <p:nvPr/>
        </p:nvSpPr>
        <p:spPr>
          <a:xfrm>
            <a:off x="6888350" y="884400"/>
            <a:ext cx="2025600" cy="7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rPr>
              <a:t>Red</a:t>
            </a:r>
            <a:r>
              <a:rPr lang="en-GB" sz="1100"/>
              <a:t>:     Overlap Area</a:t>
            </a:r>
            <a:endParaRPr sz="1100"/>
          </a:p>
          <a:p>
            <a:pPr marL="0" lvl="0" indent="0" algn="l" rtl="0">
              <a:spcBef>
                <a:spcPts val="0"/>
              </a:spcBef>
              <a:spcAft>
                <a:spcPts val="0"/>
              </a:spcAft>
              <a:buNone/>
            </a:pPr>
            <a:r>
              <a:rPr lang="en-GB" sz="1100">
                <a:solidFill>
                  <a:srgbClr val="93C47D"/>
                </a:solidFill>
              </a:rPr>
              <a:t>Green</a:t>
            </a:r>
            <a:r>
              <a:rPr lang="en-GB" sz="1100"/>
              <a:t>:  Segmentation Area</a:t>
            </a:r>
            <a:endParaRPr sz="1100"/>
          </a:p>
          <a:p>
            <a:pPr marL="0" lvl="0" indent="0" algn="l" rtl="0">
              <a:spcBef>
                <a:spcPts val="0"/>
              </a:spcBef>
              <a:spcAft>
                <a:spcPts val="0"/>
              </a:spcAft>
              <a:buNone/>
            </a:pPr>
            <a:r>
              <a:rPr lang="en-GB" sz="1100">
                <a:solidFill>
                  <a:srgbClr val="F1C232"/>
                </a:solidFill>
              </a:rPr>
              <a:t>Yellow</a:t>
            </a:r>
            <a:r>
              <a:rPr lang="en-GB" sz="1100"/>
              <a:t>:  Ground Truth Area</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29"/>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330"/>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nodeType="afterEffect">
                                  <p:stCondLst>
                                    <p:cond delay="0"/>
                                  </p:stCondLst>
                                  <p:childTnLst>
                                    <p:set>
                                      <p:cBhvr>
                                        <p:cTn id="19" dur="1" fill="hold">
                                          <p:stCondLst>
                                            <p:cond delay="0"/>
                                          </p:stCondLst>
                                        </p:cTn>
                                        <p:tgtEl>
                                          <p:spTgt spid="331"/>
                                        </p:tgtEl>
                                        <p:attrNameLst>
                                          <p:attrName>style.visibility</p:attrName>
                                        </p:attrNameLst>
                                      </p:cBhvr>
                                      <p:to>
                                        <p:strVal val="visible"/>
                                      </p:to>
                                    </p:set>
                                  </p:childTnLst>
                                </p:cTn>
                              </p:par>
                            </p:childTnLst>
                          </p:cTn>
                        </p:par>
                        <p:par>
                          <p:cTn id="20" fill="hold">
                            <p:stCondLst>
                              <p:cond delay="4000"/>
                            </p:stCondLst>
                            <p:childTnLst>
                              <p:par>
                                <p:cTn id="21" presetID="1" presetClass="entr" presetSubtype="0" fill="hold" nodeType="afterEffect">
                                  <p:stCondLst>
                                    <p:cond delay="0"/>
                                  </p:stCondLst>
                                  <p:childTnLst>
                                    <p:set>
                                      <p:cBhvr>
                                        <p:cTn id="22" dur="1" fill="hold">
                                          <p:stCondLst>
                                            <p:cond delay="0"/>
                                          </p:stCondLst>
                                        </p:cTn>
                                        <p:tgtEl>
                                          <p:spTgt spid="332"/>
                                        </p:tgtEl>
                                        <p:attrNameLst>
                                          <p:attrName>style.visibility</p:attrName>
                                        </p:attrNameLst>
                                      </p:cBhvr>
                                      <p:to>
                                        <p:strVal val="visible"/>
                                      </p:to>
                                    </p:set>
                                  </p:childTnLst>
                                </p:cTn>
                              </p:par>
                            </p:childTnLst>
                          </p:cTn>
                        </p:par>
                        <p:par>
                          <p:cTn id="23" fill="hold">
                            <p:stCondLst>
                              <p:cond delay="5000"/>
                            </p:stCondLst>
                            <p:childTnLst>
                              <p:par>
                                <p:cTn id="24" presetID="1" presetClass="entr" presetSubtype="0" fill="hold" nodeType="afterEffect">
                                  <p:stCondLst>
                                    <p:cond delay="0"/>
                                  </p:stCondLst>
                                  <p:childTnLst>
                                    <p:set>
                                      <p:cBhvr>
                                        <p:cTn id="25" dur="1" fill="hold">
                                          <p:stCondLst>
                                            <p:cond delay="0"/>
                                          </p:stCondLst>
                                        </p:cTn>
                                        <p:tgtEl>
                                          <p:spTgt spid="333"/>
                                        </p:tgtEl>
                                        <p:attrNameLst>
                                          <p:attrName>style.visibility</p:attrName>
                                        </p:attrNameLst>
                                      </p:cBhvr>
                                      <p:to>
                                        <p:strVal val="visible"/>
                                      </p:to>
                                    </p:set>
                                  </p:childTnLst>
                                </p:cTn>
                              </p:par>
                            </p:childTnLst>
                          </p:cTn>
                        </p:par>
                        <p:par>
                          <p:cTn id="26" fill="hold">
                            <p:stCondLst>
                              <p:cond delay="6000"/>
                            </p:stCondLst>
                            <p:childTnLst>
                              <p:par>
                                <p:cTn id="27" presetID="1" presetClass="entr" presetSubtype="0" fill="hold" nodeType="after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par>
                          <p:cTn id="29" fill="hold">
                            <p:stCondLst>
                              <p:cond delay="7000"/>
                            </p:stCondLst>
                            <p:childTnLst>
                              <p:par>
                                <p:cTn id="30" presetID="1" presetClass="entr" presetSubtype="0" fill="hold" nodeType="afterEffect">
                                  <p:stCondLst>
                                    <p:cond delay="0"/>
                                  </p:stCondLst>
                                  <p:childTnLst>
                                    <p:set>
                                      <p:cBhvr>
                                        <p:cTn id="31" dur="1" fill="hold">
                                          <p:stCondLst>
                                            <p:cond delay="0"/>
                                          </p:stCondLst>
                                        </p:cTn>
                                        <p:tgtEl>
                                          <p:spTgt spid="335"/>
                                        </p:tgtEl>
                                        <p:attrNameLst>
                                          <p:attrName>style.visibility</p:attrName>
                                        </p:attrNameLst>
                                      </p:cBhvr>
                                      <p:to>
                                        <p:strVal val="visible"/>
                                      </p:to>
                                    </p:set>
                                  </p:childTnLst>
                                </p:cTn>
                              </p:par>
                            </p:childTnLst>
                          </p:cTn>
                        </p:par>
                        <p:par>
                          <p:cTn id="32" fill="hold">
                            <p:stCondLst>
                              <p:cond delay="8000"/>
                            </p:stCondLst>
                            <p:childTnLst>
                              <p:par>
                                <p:cTn id="33" presetID="1" presetClass="entr" presetSubtype="0" fill="hold" nodeType="afterEffect">
                                  <p:stCondLst>
                                    <p:cond delay="0"/>
                                  </p:stCondLst>
                                  <p:childTnLst>
                                    <p:set>
                                      <p:cBhvr>
                                        <p:cTn id="34" dur="1" fill="hold">
                                          <p:stCondLst>
                                            <p:cond delay="0"/>
                                          </p:stCondLst>
                                        </p:cTn>
                                        <p:tgtEl>
                                          <p:spTgt spid="336"/>
                                        </p:tgtEl>
                                        <p:attrNameLst>
                                          <p:attrName>style.visibility</p:attrName>
                                        </p:attrNameLst>
                                      </p:cBhvr>
                                      <p:to>
                                        <p:strVal val="visible"/>
                                      </p:to>
                                    </p:set>
                                  </p:childTnLst>
                                </p:cTn>
                              </p:par>
                            </p:childTnLst>
                          </p:cTn>
                        </p:par>
                        <p:par>
                          <p:cTn id="35" fill="hold">
                            <p:stCondLst>
                              <p:cond delay="9000"/>
                            </p:stCondLst>
                            <p:childTnLst>
                              <p:par>
                                <p:cTn id="36" presetID="1" presetClass="entr" presetSubtype="0" fill="hold" nodeType="afterEffect">
                                  <p:stCondLst>
                                    <p:cond delay="0"/>
                                  </p:stCondLst>
                                  <p:childTnLst>
                                    <p:set>
                                      <p:cBhvr>
                                        <p:cTn id="37" dur="1" fill="hold">
                                          <p:stCondLst>
                                            <p:cond delay="0"/>
                                          </p:stCondLst>
                                        </p:cTn>
                                        <p:tgtEl>
                                          <p:spTgt spid="3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9"/>
                                        </p:tgtEl>
                                        <p:attrNameLst>
                                          <p:attrName>style.visibility</p:attrName>
                                        </p:attrNameLst>
                                      </p:cBhvr>
                                      <p:to>
                                        <p:strVal val="visible"/>
                                      </p:to>
                                    </p:set>
                                    <p:animEffect transition="in" filter="fade">
                                      <p:cBhvr>
                                        <p:cTn id="42"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Qualitative Results</a:t>
            </a:r>
            <a:endParaRPr/>
          </a:p>
        </p:txBody>
      </p:sp>
      <p:sp>
        <p:nvSpPr>
          <p:cNvPr id="346" name="Google Shape;34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Segmentation creates good divisions between cell clumps and background, but poor division between overlapping cells. Our Jaccard Index is inflated by good results on single cell clumps.</a:t>
            </a:r>
            <a:br>
              <a:rPr lang="en-GB"/>
            </a:br>
            <a:endParaRPr/>
          </a:p>
          <a:p>
            <a:pPr marL="457200" lvl="0" indent="-342900" algn="l" rtl="0">
              <a:spcBef>
                <a:spcPts val="0"/>
              </a:spcBef>
              <a:spcAft>
                <a:spcPts val="0"/>
              </a:spcAft>
              <a:buSzPts val="1800"/>
              <a:buChar char="●"/>
            </a:pPr>
            <a:r>
              <a:rPr lang="en-GB"/>
              <a:t>Pixel Classification misclassifies some cell clump pixels as background, and vice versa.</a:t>
            </a:r>
            <a:br>
              <a:rPr lang="en-GB"/>
            </a:br>
            <a:endParaRPr/>
          </a:p>
          <a:p>
            <a:pPr marL="457200" lvl="0" indent="-342900" algn="l" rtl="0">
              <a:spcBef>
                <a:spcPts val="0"/>
              </a:spcBef>
              <a:spcAft>
                <a:spcPts val="0"/>
              </a:spcAft>
              <a:buSzPts val="1800"/>
              <a:buChar char="●"/>
            </a:pPr>
            <a:r>
              <a:rPr lang="en-GB"/>
              <a:t>Nuclei Segmentation misclassifies some noisy objects as nuclei in real cell images. </a:t>
            </a:r>
            <a:endParaRPr/>
          </a:p>
        </p:txBody>
      </p:sp>
      <p:sp>
        <p:nvSpPr>
          <p:cNvPr id="347" name="Google Shape;3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Improvements</a:t>
            </a:r>
            <a:endParaRPr/>
          </a:p>
        </p:txBody>
      </p:sp>
      <p:sp>
        <p:nvSpPr>
          <p:cNvPr id="353" name="Google Shape;35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Tune the weighting parameters in Level Set Evolution algorithm</a:t>
            </a:r>
            <a:endParaRPr/>
          </a:p>
          <a:p>
            <a:pPr marL="914400" lvl="1" indent="-317500" algn="l" rtl="0">
              <a:spcBef>
                <a:spcPts val="0"/>
              </a:spcBef>
              <a:spcAft>
                <a:spcPts val="0"/>
              </a:spcAft>
              <a:buSzPts val="1400"/>
              <a:buChar char="○"/>
            </a:pPr>
            <a:r>
              <a:rPr lang="en-GB"/>
              <a:t>Area Term is too strong; It dominates all other terms.</a:t>
            </a:r>
            <a:endParaRPr/>
          </a:p>
          <a:p>
            <a:pPr marL="914400" lvl="1" indent="-317500" algn="l" rtl="0">
              <a:spcBef>
                <a:spcPts val="0"/>
              </a:spcBef>
              <a:spcAft>
                <a:spcPts val="0"/>
              </a:spcAft>
              <a:buSzPts val="1400"/>
              <a:buChar char="○"/>
            </a:pPr>
            <a:r>
              <a:rPr lang="en-GB"/>
              <a:t>Overlapping Area and Intensity terms are too weak; They fail to prevent the Level Set Function from expanding into neighbouring cells.</a:t>
            </a:r>
            <a:br>
              <a:rPr lang="en-GB"/>
            </a:br>
            <a:endParaRPr/>
          </a:p>
          <a:p>
            <a:pPr marL="457200" lvl="0" indent="-342900" algn="l" rtl="0">
              <a:spcBef>
                <a:spcPts val="0"/>
              </a:spcBef>
              <a:spcAft>
                <a:spcPts val="0"/>
              </a:spcAft>
              <a:buSzPts val="1800"/>
              <a:buChar char="●"/>
            </a:pPr>
            <a:r>
              <a:rPr lang="en-GB"/>
              <a:t>Replace shape prior term with one that promotes an elliptical shape</a:t>
            </a:r>
            <a:endParaRPr/>
          </a:p>
          <a:p>
            <a:pPr marL="914400" lvl="1" indent="-317500" algn="l" rtl="0">
              <a:spcBef>
                <a:spcPts val="0"/>
              </a:spcBef>
              <a:spcAft>
                <a:spcPts val="0"/>
              </a:spcAft>
              <a:buSzPts val="1400"/>
              <a:buChar char="○"/>
            </a:pPr>
            <a:r>
              <a:rPr lang="en-GB"/>
              <a:t>Current term promotes circular shape</a:t>
            </a:r>
            <a:br>
              <a:rPr lang="en-GB"/>
            </a:br>
            <a:endParaRPr/>
          </a:p>
          <a:p>
            <a:pPr marL="457200" lvl="0" indent="-342900" algn="l" rtl="0">
              <a:spcBef>
                <a:spcPts val="0"/>
              </a:spcBef>
              <a:spcAft>
                <a:spcPts val="0"/>
              </a:spcAft>
              <a:buSzPts val="1800"/>
              <a:buChar char="●"/>
            </a:pPr>
            <a:r>
              <a:rPr lang="en-GB"/>
              <a:t>Replace the naive mean shift algorithm</a:t>
            </a:r>
            <a:endParaRPr/>
          </a:p>
          <a:p>
            <a:pPr marL="914400" lvl="1" indent="-317500" algn="l" rtl="0">
              <a:spcBef>
                <a:spcPts val="0"/>
              </a:spcBef>
              <a:spcAft>
                <a:spcPts val="0"/>
              </a:spcAft>
              <a:buSzPts val="1400"/>
              <a:buChar char="○"/>
            </a:pPr>
            <a:r>
              <a:rPr lang="en-GB"/>
              <a:t>Currently closer to a bilateral filter than a mean shift</a:t>
            </a:r>
            <a:endParaRPr/>
          </a:p>
          <a:p>
            <a:pPr marL="914400" lvl="1" indent="-317500" algn="l" rtl="0">
              <a:spcBef>
                <a:spcPts val="0"/>
              </a:spcBef>
              <a:spcAft>
                <a:spcPts val="0"/>
              </a:spcAft>
              <a:buSzPts val="1400"/>
              <a:buChar char="○"/>
            </a:pPr>
            <a:r>
              <a:rPr lang="en-GB"/>
              <a:t>Requires several iterations and many Euclidean distance calculations</a:t>
            </a:r>
            <a:endParaRPr/>
          </a:p>
        </p:txBody>
      </p:sp>
      <p:sp>
        <p:nvSpPr>
          <p:cNvPr id="354" name="Google Shape;35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60" name="Google Shape;36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Our algorithm is effective for segmenting individual cells, but fails to accurately deduce boundaries of overlapping cells.</a:t>
            </a:r>
            <a:br>
              <a:rPr lang="en-GB"/>
            </a:br>
            <a:endParaRPr/>
          </a:p>
          <a:p>
            <a:pPr marL="457200" lvl="0" indent="-342900" algn="l" rtl="0">
              <a:spcBef>
                <a:spcPts val="0"/>
              </a:spcBef>
              <a:spcAft>
                <a:spcPts val="0"/>
              </a:spcAft>
              <a:buSzPts val="1800"/>
              <a:buChar char="●"/>
            </a:pPr>
            <a:r>
              <a:rPr lang="en-GB"/>
              <a:t>Fine-tuning the hyper-parameters is necessary to improve performance on overlapping cells.</a:t>
            </a:r>
            <a:endParaRPr/>
          </a:p>
        </p:txBody>
      </p:sp>
      <p:sp>
        <p:nvSpPr>
          <p:cNvPr id="361" name="Google Shape;36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362" name="Google Shape;362;p45"/>
          <p:cNvSpPr txBox="1"/>
          <p:nvPr/>
        </p:nvSpPr>
        <p:spPr>
          <a:xfrm>
            <a:off x="0" y="4867200"/>
            <a:ext cx="80358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69" name="Google Shape;36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370" name="Google Shape;370;p46"/>
          <p:cNvSpPr txBox="1"/>
          <p:nvPr/>
        </p:nvSpPr>
        <p:spPr>
          <a:xfrm>
            <a:off x="2851800" y="1807650"/>
            <a:ext cx="3440400" cy="15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t>Q &amp; A</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Algorithm Overview</a:t>
            </a:r>
            <a:endParaRPr/>
          </a:p>
        </p:txBody>
      </p:sp>
      <p:pic>
        <p:nvPicPr>
          <p:cNvPr id="85" name="Google Shape;85;p16"/>
          <p:cNvPicPr preferRelativeResize="0"/>
          <p:nvPr/>
        </p:nvPicPr>
        <p:blipFill>
          <a:blip r:embed="rId3">
            <a:alphaModFix/>
          </a:blip>
          <a:stretch>
            <a:fillRect/>
          </a:stretch>
        </p:blipFill>
        <p:spPr>
          <a:xfrm>
            <a:off x="403250" y="1551125"/>
            <a:ext cx="8588351" cy="2707597"/>
          </a:xfrm>
          <a:prstGeom prst="rect">
            <a:avLst/>
          </a:prstGeom>
          <a:noFill/>
          <a:ln>
            <a:noFill/>
          </a:ln>
        </p:spPr>
      </p:pic>
      <p:sp>
        <p:nvSpPr>
          <p:cNvPr id="86" name="Google Shape;8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87" name="Google Shape;87;p16"/>
          <p:cNvSpPr txBox="1"/>
          <p:nvPr/>
        </p:nvSpPr>
        <p:spPr>
          <a:xfrm>
            <a:off x="3217950" y="440315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3: Overview of the cervical cell segmentation algorithm</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Mean Shift Segmentation</a:t>
            </a:r>
            <a:endParaRPr/>
          </a:p>
        </p:txBody>
      </p:sp>
      <p:pic>
        <p:nvPicPr>
          <p:cNvPr id="93" name="Google Shape;93;p17"/>
          <p:cNvPicPr preferRelativeResize="0"/>
          <p:nvPr/>
        </p:nvPicPr>
        <p:blipFill>
          <a:blip r:embed="rId3">
            <a:alphaModFix/>
          </a:blip>
          <a:stretch>
            <a:fillRect/>
          </a:stretch>
        </p:blipFill>
        <p:spPr>
          <a:xfrm>
            <a:off x="152400" y="1551125"/>
            <a:ext cx="8839201" cy="2705628"/>
          </a:xfrm>
          <a:prstGeom prst="rect">
            <a:avLst/>
          </a:prstGeom>
          <a:noFill/>
          <a:ln>
            <a:noFill/>
          </a:ln>
        </p:spPr>
      </p:pic>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95" name="Google Shape;95;p17"/>
          <p:cNvSpPr txBox="1"/>
          <p:nvPr/>
        </p:nvSpPr>
        <p:spPr>
          <a:xfrm>
            <a:off x="3217950" y="440315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4: Overview of the cervical cell segmentation algorithm</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Mean Shift Segmentation</a:t>
            </a:r>
            <a:endParaRPr/>
          </a:p>
        </p:txBody>
      </p:sp>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102" name="Google Shape;102;p18"/>
          <p:cNvPicPr preferRelativeResize="0"/>
          <p:nvPr/>
        </p:nvPicPr>
        <p:blipFill>
          <a:blip r:embed="rId3">
            <a:alphaModFix/>
          </a:blip>
          <a:stretch>
            <a:fillRect/>
          </a:stretch>
        </p:blipFill>
        <p:spPr>
          <a:xfrm>
            <a:off x="685800" y="1170125"/>
            <a:ext cx="3320001" cy="3320001"/>
          </a:xfrm>
          <a:prstGeom prst="rect">
            <a:avLst/>
          </a:prstGeom>
          <a:noFill/>
          <a:ln>
            <a:noFill/>
          </a:ln>
        </p:spPr>
      </p:pic>
      <p:pic>
        <p:nvPicPr>
          <p:cNvPr id="103" name="Google Shape;103;p18"/>
          <p:cNvPicPr preferRelativeResize="0"/>
          <p:nvPr/>
        </p:nvPicPr>
        <p:blipFill>
          <a:blip r:embed="rId4">
            <a:alphaModFix/>
          </a:blip>
          <a:stretch>
            <a:fillRect/>
          </a:stretch>
        </p:blipFill>
        <p:spPr>
          <a:xfrm>
            <a:off x="4659175" y="1170125"/>
            <a:ext cx="3320001" cy="3320001"/>
          </a:xfrm>
          <a:prstGeom prst="rect">
            <a:avLst/>
          </a:prstGeom>
          <a:noFill/>
          <a:ln>
            <a:noFill/>
          </a:ln>
        </p:spPr>
      </p:pic>
      <p:sp>
        <p:nvSpPr>
          <p:cNvPr id="104" name="Google Shape;104;p18"/>
          <p:cNvSpPr txBox="1"/>
          <p:nvPr/>
        </p:nvSpPr>
        <p:spPr>
          <a:xfrm>
            <a:off x="827775" y="4563350"/>
            <a:ext cx="2808900" cy="1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5: Synthetic Image 41 from ISBI 2014 Training Dataset</a:t>
            </a:r>
            <a:endParaRPr sz="700" i="1"/>
          </a:p>
          <a:p>
            <a:pPr marL="0" lvl="0" indent="0" algn="l" rtl="0">
              <a:spcBef>
                <a:spcPts val="0"/>
              </a:spcBef>
              <a:spcAft>
                <a:spcPts val="0"/>
              </a:spcAft>
              <a:buNone/>
            </a:pPr>
            <a:endParaRPr/>
          </a:p>
        </p:txBody>
      </p:sp>
      <p:sp>
        <p:nvSpPr>
          <p:cNvPr id="105" name="Google Shape;105;p18"/>
          <p:cNvSpPr txBox="1"/>
          <p:nvPr/>
        </p:nvSpPr>
        <p:spPr>
          <a:xfrm>
            <a:off x="5161500" y="4563350"/>
            <a:ext cx="2436900" cy="1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6: Result of Mean Shift Segmentation on Figure 5</a:t>
            </a:r>
            <a:endParaRPr sz="700" i="1"/>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Cell Clump Segmentation</a:t>
            </a:r>
            <a:endParaRPr/>
          </a:p>
        </p:txBody>
      </p:sp>
      <p:pic>
        <p:nvPicPr>
          <p:cNvPr id="111" name="Google Shape;111;p19"/>
          <p:cNvPicPr preferRelativeResize="0"/>
          <p:nvPr/>
        </p:nvPicPr>
        <p:blipFill>
          <a:blip r:embed="rId3">
            <a:alphaModFix/>
          </a:blip>
          <a:stretch>
            <a:fillRect/>
          </a:stretch>
        </p:blipFill>
        <p:spPr>
          <a:xfrm>
            <a:off x="152400" y="1551125"/>
            <a:ext cx="8839203" cy="3051480"/>
          </a:xfrm>
          <a:prstGeom prst="rect">
            <a:avLst/>
          </a:prstGeom>
          <a:noFill/>
          <a:ln>
            <a:noFill/>
          </a:ln>
        </p:spPr>
      </p:pic>
      <p:sp>
        <p:nvSpPr>
          <p:cNvPr id="112" name="Google Shape;11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113" name="Google Shape;113;p19"/>
          <p:cNvSpPr txBox="1"/>
          <p:nvPr/>
        </p:nvSpPr>
        <p:spPr>
          <a:xfrm>
            <a:off x="3217950" y="4631750"/>
            <a:ext cx="2647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solidFill>
                  <a:schemeClr val="dk1"/>
                </a:solidFill>
              </a:rPr>
              <a:t>Figure 7: Overview of the cervical cell segmentation algorithm</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Canny Edge Detection</a:t>
            </a:r>
            <a:endParaRPr/>
          </a:p>
        </p:txBody>
      </p:sp>
      <p:sp>
        <p:nvSpPr>
          <p:cNvPr id="119" name="Google Shape;11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120" name="Google Shape;120;p20"/>
          <p:cNvPicPr preferRelativeResize="0"/>
          <p:nvPr/>
        </p:nvPicPr>
        <p:blipFill>
          <a:blip r:embed="rId3">
            <a:alphaModFix/>
          </a:blip>
          <a:stretch>
            <a:fillRect/>
          </a:stretch>
        </p:blipFill>
        <p:spPr>
          <a:xfrm>
            <a:off x="696775" y="1170125"/>
            <a:ext cx="3320001" cy="3320001"/>
          </a:xfrm>
          <a:prstGeom prst="rect">
            <a:avLst/>
          </a:prstGeom>
          <a:noFill/>
          <a:ln>
            <a:noFill/>
          </a:ln>
        </p:spPr>
      </p:pic>
      <p:pic>
        <p:nvPicPr>
          <p:cNvPr id="121" name="Google Shape;121;p20"/>
          <p:cNvPicPr preferRelativeResize="0"/>
          <p:nvPr/>
        </p:nvPicPr>
        <p:blipFill>
          <a:blip r:embed="rId4">
            <a:alphaModFix/>
          </a:blip>
          <a:stretch>
            <a:fillRect/>
          </a:stretch>
        </p:blipFill>
        <p:spPr>
          <a:xfrm>
            <a:off x="4702575" y="1170125"/>
            <a:ext cx="3320001" cy="3320001"/>
          </a:xfrm>
          <a:prstGeom prst="rect">
            <a:avLst/>
          </a:prstGeom>
          <a:noFill/>
          <a:ln>
            <a:noFill/>
          </a:ln>
        </p:spPr>
      </p:pic>
      <p:sp>
        <p:nvSpPr>
          <p:cNvPr id="122" name="Google Shape;122;p20"/>
          <p:cNvSpPr txBox="1"/>
          <p:nvPr/>
        </p:nvSpPr>
        <p:spPr>
          <a:xfrm>
            <a:off x="1161125" y="4490125"/>
            <a:ext cx="2666400" cy="1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8: Mean Shift Segmentation of Synthetic Image 41</a:t>
            </a:r>
            <a:endParaRPr sz="700" i="1"/>
          </a:p>
        </p:txBody>
      </p:sp>
      <p:sp>
        <p:nvSpPr>
          <p:cNvPr id="123" name="Google Shape;123;p20"/>
          <p:cNvSpPr txBox="1"/>
          <p:nvPr/>
        </p:nvSpPr>
        <p:spPr>
          <a:xfrm>
            <a:off x="5060725" y="4490125"/>
            <a:ext cx="2603700" cy="1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9: Result of Canny Edge Detection on Figure 8</a:t>
            </a:r>
            <a:endParaRPr sz="700" i="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Convex Hulls Around Connected Components</a:t>
            </a:r>
            <a:endParaRPr/>
          </a:p>
        </p:txBody>
      </p:sp>
      <p:sp>
        <p:nvSpPr>
          <p:cNvPr id="129" name="Google Shape;1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130" name="Google Shape;130;p21"/>
          <p:cNvPicPr preferRelativeResize="0"/>
          <p:nvPr/>
        </p:nvPicPr>
        <p:blipFill>
          <a:blip r:embed="rId3">
            <a:alphaModFix/>
          </a:blip>
          <a:stretch>
            <a:fillRect/>
          </a:stretch>
        </p:blipFill>
        <p:spPr>
          <a:xfrm>
            <a:off x="700015" y="1170125"/>
            <a:ext cx="3320001" cy="3320001"/>
          </a:xfrm>
          <a:prstGeom prst="rect">
            <a:avLst/>
          </a:prstGeom>
          <a:noFill/>
          <a:ln>
            <a:noFill/>
          </a:ln>
        </p:spPr>
      </p:pic>
      <p:pic>
        <p:nvPicPr>
          <p:cNvPr id="131" name="Google Shape;131;p21"/>
          <p:cNvPicPr preferRelativeResize="0"/>
          <p:nvPr/>
        </p:nvPicPr>
        <p:blipFill>
          <a:blip r:embed="rId4">
            <a:alphaModFix/>
          </a:blip>
          <a:stretch>
            <a:fillRect/>
          </a:stretch>
        </p:blipFill>
        <p:spPr>
          <a:xfrm>
            <a:off x="4701600" y="1170125"/>
            <a:ext cx="3320001" cy="3320001"/>
          </a:xfrm>
          <a:prstGeom prst="rect">
            <a:avLst/>
          </a:prstGeom>
          <a:noFill/>
          <a:ln>
            <a:noFill/>
          </a:ln>
        </p:spPr>
      </p:pic>
      <p:sp>
        <p:nvSpPr>
          <p:cNvPr id="132" name="Google Shape;132;p21"/>
          <p:cNvSpPr txBox="1"/>
          <p:nvPr/>
        </p:nvSpPr>
        <p:spPr>
          <a:xfrm>
            <a:off x="699975" y="4490125"/>
            <a:ext cx="3320100" cy="1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10: </a:t>
            </a:r>
            <a:r>
              <a:rPr lang="en-GB" sz="700" i="1">
                <a:solidFill>
                  <a:schemeClr val="dk1"/>
                </a:solidFill>
              </a:rPr>
              <a:t>Result of Canny Edge Detection of Mean Shift Segmentation on Synthetic Image 41</a:t>
            </a:r>
            <a:endParaRPr sz="700" i="1">
              <a:solidFill>
                <a:schemeClr val="dk1"/>
              </a:solidFill>
            </a:endParaRPr>
          </a:p>
          <a:p>
            <a:pPr marL="0" lvl="0" indent="0" algn="l" rtl="0">
              <a:spcBef>
                <a:spcPts val="0"/>
              </a:spcBef>
              <a:spcAft>
                <a:spcPts val="0"/>
              </a:spcAft>
              <a:buNone/>
            </a:pPr>
            <a:r>
              <a:rPr lang="en-GB"/>
              <a:t> </a:t>
            </a:r>
            <a:endParaRPr/>
          </a:p>
        </p:txBody>
      </p:sp>
      <p:sp>
        <p:nvSpPr>
          <p:cNvPr id="133" name="Google Shape;133;p21"/>
          <p:cNvSpPr txBox="1"/>
          <p:nvPr/>
        </p:nvSpPr>
        <p:spPr>
          <a:xfrm>
            <a:off x="4857200" y="4490125"/>
            <a:ext cx="3320100" cy="1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i="1"/>
              <a:t>Figure 11: Convex Hulls Around Connected Components on Figure 10</a:t>
            </a:r>
            <a:endParaRPr sz="700" i="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1554</Words>
  <Application>Microsoft Office PowerPoint</Application>
  <PresentationFormat>On-screen Show (16:9)</PresentationFormat>
  <Paragraphs>378</Paragraphs>
  <Slides>34</Slides>
  <Notes>34</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34</vt:i4>
      </vt:variant>
    </vt:vector>
  </HeadingPairs>
  <TitlesOfParts>
    <vt:vector size="36" baseType="lpstr">
      <vt:lpstr>Arial</vt:lpstr>
      <vt:lpstr>Simple Light</vt:lpstr>
      <vt:lpstr>Segmentation of Overlapping Cervical Cells by Joint Level Set Method</vt:lpstr>
      <vt:lpstr>Outline</vt:lpstr>
      <vt:lpstr>Introduction</vt:lpstr>
      <vt:lpstr>Algorithm Overview</vt:lpstr>
      <vt:lpstr>Mean Shift Segmentation</vt:lpstr>
      <vt:lpstr>Mean Shift Segmentation</vt:lpstr>
      <vt:lpstr>Cell Clump Segmentation</vt:lpstr>
      <vt:lpstr>Canny Edge Detection</vt:lpstr>
      <vt:lpstr>Convex Hulls Around Connected Components</vt:lpstr>
      <vt:lpstr>Convex Hulls – Second Iteration</vt:lpstr>
      <vt:lpstr>Classification: Initial Pixel Assignment (Masks)</vt:lpstr>
      <vt:lpstr>Classification: Linear Regression Model Training</vt:lpstr>
      <vt:lpstr>Classification: Linear Regression Predictions</vt:lpstr>
      <vt:lpstr>Classification: Cell Clump Segmentation</vt:lpstr>
      <vt:lpstr>Nuclei Segmentation</vt:lpstr>
      <vt:lpstr>Nuclei Segmentation</vt:lpstr>
      <vt:lpstr>Final Segmentation via Level Set Method</vt:lpstr>
      <vt:lpstr>Basics of the Level Set Method</vt:lpstr>
      <vt:lpstr> Example: Level Set Function Definition</vt:lpstr>
      <vt:lpstr> Example: Energy Function</vt:lpstr>
      <vt:lpstr> Example: Applying the Energy Function to the LSF</vt:lpstr>
      <vt:lpstr> Example: Resulting LSF</vt:lpstr>
      <vt:lpstr> Example: Re-initialized LSF</vt:lpstr>
      <vt:lpstr>The Energy Function: Unary Terms</vt:lpstr>
      <vt:lpstr>The Energy Function: Binary Terms</vt:lpstr>
      <vt:lpstr>The Energy Function: Constants</vt:lpstr>
      <vt:lpstr>LSF Evolution: 150 iterations</vt:lpstr>
      <vt:lpstr>Joint Level Set Method Result on Synthetic Image</vt:lpstr>
      <vt:lpstr>Joint Level Set Method Result on Real Image</vt:lpstr>
      <vt:lpstr>Quantitative Results </vt:lpstr>
      <vt:lpstr>Qualitative Results</vt:lpstr>
      <vt:lpstr>Potential Improvements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of Overlapping Cervical Cells by Joint Level Set Method</dc:title>
  <cp:lastModifiedBy>setup</cp:lastModifiedBy>
  <cp:revision>1</cp:revision>
  <dcterms:modified xsi:type="dcterms:W3CDTF">2019-04-01T00:45:56Z</dcterms:modified>
</cp:coreProperties>
</file>